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8" r:id="rId8"/>
    <p:sldId id="265" r:id="rId9"/>
    <p:sldId id="266" r:id="rId10"/>
    <p:sldId id="261" r:id="rId11"/>
    <p:sldId id="262" r:id="rId12"/>
    <p:sldId id="263" r:id="rId13"/>
    <p:sldId id="267" r:id="rId14"/>
    <p:sldId id="270" r:id="rId15"/>
    <p:sldId id="271" r:id="rId16"/>
    <p:sldId id="272" r:id="rId17"/>
    <p:sldId id="273" r:id="rId18"/>
    <p:sldId id="274" r:id="rId19"/>
    <p:sldId id="277" r:id="rId20"/>
    <p:sldId id="278" r:id="rId21"/>
    <p:sldId id="275" r:id="rId22"/>
    <p:sldId id="276" r:id="rId23"/>
    <p:sldId id="279" r:id="rId24"/>
    <p:sldId id="280" r:id="rId25"/>
    <p:sldId id="281" r:id="rId26"/>
    <p:sldId id="282" r:id="rId27"/>
    <p:sldId id="283" r:id="rId28"/>
    <p:sldId id="288" r:id="rId29"/>
    <p:sldId id="289" r:id="rId30"/>
    <p:sldId id="284" r:id="rId31"/>
    <p:sldId id="286" r:id="rId32"/>
    <p:sldId id="285" r:id="rId33"/>
    <p:sldId id="287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099A-454D-4C01-82B6-8C2D163020E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9C797-6F12-4952-AAC7-9DBE59A42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099A-454D-4C01-82B6-8C2D163020E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9C797-6F12-4952-AAC7-9DBE59A42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099A-454D-4C01-82B6-8C2D163020E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9C797-6F12-4952-AAC7-9DBE59A42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099A-454D-4C01-82B6-8C2D163020E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9C797-6F12-4952-AAC7-9DBE59A42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099A-454D-4C01-82B6-8C2D163020E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9C797-6F12-4952-AAC7-9DBE59A42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099A-454D-4C01-82B6-8C2D163020E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9C797-6F12-4952-AAC7-9DBE59A42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099A-454D-4C01-82B6-8C2D163020E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9C797-6F12-4952-AAC7-9DBE59A42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099A-454D-4C01-82B6-8C2D163020E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9C797-6F12-4952-AAC7-9DBE59A42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099A-454D-4C01-82B6-8C2D163020E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9C797-6F12-4952-AAC7-9DBE59A42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099A-454D-4C01-82B6-8C2D163020E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9C797-6F12-4952-AAC7-9DBE59A42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099A-454D-4C01-82B6-8C2D163020E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9C797-6F12-4952-AAC7-9DBE59A42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7099A-454D-4C01-82B6-8C2D163020E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9C797-6F12-4952-AAC7-9DBE59A42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Biomonitoring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sr-Latn-RS" dirty="0" smtClean="0"/>
              <a:t>zduha,</a:t>
            </a:r>
            <a:r>
              <a:rPr lang="en-US" dirty="0" smtClean="0"/>
              <a:t> </a:t>
            </a:r>
            <a:r>
              <a:rPr lang="en-US" dirty="0" err="1" smtClean="0"/>
              <a:t>vode</a:t>
            </a:r>
            <a:r>
              <a:rPr lang="en-US" dirty="0" smtClean="0"/>
              <a:t> </a:t>
            </a:r>
            <a:r>
              <a:rPr lang="sr-Latn-RS" dirty="0" smtClean="0"/>
              <a:t>i </a:t>
            </a:r>
            <a:r>
              <a:rPr lang="sr-Latn-RS" dirty="0" smtClean="0"/>
              <a:t>zemljišta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rof. </a:t>
            </a:r>
            <a:r>
              <a:rPr lang="en-US" dirty="0" smtClean="0"/>
              <a:t>D</a:t>
            </a:r>
            <a:r>
              <a:rPr lang="sr-Latn-RS" dirty="0" smtClean="0"/>
              <a:t>r Gordana Subakov Simić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London, 3-10. dec. 1952.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sr-Latn-RS" dirty="0" smtClean="0"/>
              <a:t>mog</a:t>
            </a:r>
          </a:p>
          <a:p>
            <a:r>
              <a:rPr lang="en-US" dirty="0" smtClean="0"/>
              <a:t>U</a:t>
            </a:r>
            <a:r>
              <a:rPr lang="sr-Latn-RS" dirty="0" smtClean="0"/>
              <a:t>mrlo 4000 ljudi</a:t>
            </a:r>
          </a:p>
          <a:p>
            <a:r>
              <a:rPr lang="en-US" dirty="0" smtClean="0"/>
              <a:t>N</a:t>
            </a:r>
            <a:r>
              <a:rPr lang="sr-Latn-RS" dirty="0" smtClean="0"/>
              <a:t>ekoliko hiljada u naredna tri meseca</a:t>
            </a:r>
            <a:endParaRPr lang="en-US" dirty="0"/>
          </a:p>
        </p:txBody>
      </p:sp>
      <p:pic>
        <p:nvPicPr>
          <p:cNvPr id="8" name="Content Placeholder 7" descr="london 1952 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7036" y="1126176"/>
            <a:ext cx="3900948" cy="54711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5" descr="london 1952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53955"/>
            <a:ext cx="9324528" cy="691195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london 1952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Kisele kiše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SO</a:t>
            </a:r>
            <a:r>
              <a:rPr lang="sr-Latn-RS" baseline="-25000" dirty="0"/>
              <a:t>x</a:t>
            </a:r>
            <a:r>
              <a:rPr lang="sr-Latn-RS" dirty="0" smtClean="0"/>
              <a:t> i NO</a:t>
            </a:r>
            <a:r>
              <a:rPr lang="sr-Latn-RS" baseline="-25000" dirty="0" smtClean="0"/>
              <a:t>x</a:t>
            </a:r>
            <a:r>
              <a:rPr lang="sr-Latn-RS" dirty="0" smtClean="0"/>
              <a:t> sa vodom grade kiseline</a:t>
            </a:r>
          </a:p>
          <a:p>
            <a:r>
              <a:rPr lang="sr-Latn-RS" dirty="0" smtClean="0"/>
              <a:t>Padavine</a:t>
            </a:r>
          </a:p>
          <a:p>
            <a:r>
              <a:rPr lang="sr-Latn-RS" dirty="0" smtClean="0"/>
              <a:t>oštećuju:</a:t>
            </a:r>
          </a:p>
          <a:p>
            <a:pPr lvl="1"/>
            <a:r>
              <a:rPr lang="en-US" dirty="0" smtClean="0"/>
              <a:t>S</a:t>
            </a:r>
            <a:r>
              <a:rPr lang="sr-Latn-RS" dirty="0" smtClean="0"/>
              <a:t>pmenike, fasade, vozila, objekte</a:t>
            </a:r>
          </a:p>
          <a:p>
            <a:pPr lvl="1"/>
            <a:r>
              <a:rPr lang="en-US" dirty="0" smtClean="0"/>
              <a:t>B</a:t>
            </a:r>
            <a:r>
              <a:rPr lang="sr-Latn-RS" dirty="0" smtClean="0"/>
              <a:t>iljni i živoitnjski svet</a:t>
            </a:r>
          </a:p>
          <a:p>
            <a:pPr lvl="1"/>
            <a:r>
              <a:rPr lang="en-US" dirty="0" smtClean="0"/>
              <a:t>J</a:t>
            </a:r>
            <a:r>
              <a:rPr lang="sr-Latn-RS" dirty="0" smtClean="0"/>
              <a:t>ezera i reke se zakišeljavaju</a:t>
            </a:r>
          </a:p>
          <a:p>
            <a:pPr lvl="1"/>
            <a:endParaRPr lang="sr-Latn-RS" dirty="0" smtClean="0"/>
          </a:p>
          <a:p>
            <a:pPr>
              <a:buNone/>
            </a:pPr>
            <a:endParaRPr lang="sr-Latn-RS" baseline="-25000" dirty="0" smtClean="0"/>
          </a:p>
          <a:p>
            <a:pPr>
              <a:buNone/>
            </a:pPr>
            <a:endParaRPr lang="en-US" baseline="30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Kako nastaju kisele kiše</a:t>
            </a:r>
            <a:endParaRPr lang="en-US" dirty="0"/>
          </a:p>
        </p:txBody>
      </p:sp>
      <p:pic>
        <p:nvPicPr>
          <p:cNvPr id="4" name="Content Placeholder 3" descr="kisele kise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0192" y="2204864"/>
            <a:ext cx="9164192" cy="465313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isele kise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0"/>
            <a:ext cx="6323543" cy="680996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isele kise re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usenje su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9298" cy="688310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Oštećenje ozonskog omotača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r>
              <a:rPr lang="sr-Latn-RS" dirty="0" smtClean="0"/>
              <a:t>zonski omotač štiti planetu od štetnog delovanja UV zračenja</a:t>
            </a:r>
          </a:p>
          <a:p>
            <a:r>
              <a:rPr lang="en-US" dirty="0" smtClean="0"/>
              <a:t>U</a:t>
            </a:r>
            <a:r>
              <a:rPr lang="sr-Latn-RS" dirty="0" smtClean="0"/>
              <a:t>potrebom freona, CFC jedinjenja ozobski omotač je oštećen čime je povećano negativno delovanje UV zračenja na žive organizme i čoveka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zonski omotac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0"/>
            <a:ext cx="7667282" cy="691588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Biomonitoring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</a:t>
            </a:r>
            <a:r>
              <a:rPr lang="sr-Latn-RS" dirty="0" smtClean="0"/>
              <a:t> monitoringu se koriste organizmi kao indikatori stanja životne sredine</a:t>
            </a:r>
          </a:p>
          <a:p>
            <a:pPr lvl="1"/>
            <a:r>
              <a:rPr lang="en-US" dirty="0" smtClean="0"/>
              <a:t>Č</a:t>
            </a:r>
            <a:r>
              <a:rPr lang="sr-Latn-RS" dirty="0" smtClean="0"/>
              <a:t>ista životna sredina</a:t>
            </a:r>
          </a:p>
          <a:p>
            <a:pPr lvl="1"/>
            <a:r>
              <a:rPr lang="en-US" dirty="0" smtClean="0"/>
              <a:t>Z</a:t>
            </a:r>
            <a:r>
              <a:rPr lang="sr-Latn-RS" dirty="0" smtClean="0"/>
              <a:t>agađena životna sredina</a:t>
            </a:r>
          </a:p>
          <a:p>
            <a:r>
              <a:rPr lang="sr-Latn-RS" dirty="0" smtClean="0"/>
              <a:t>Potreba za biomonitoringom vode, vazduha i zemljišta nastala je kao posledica zagađenja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Oštećenje ozonskog omotača na polovima</a:t>
            </a:r>
            <a:endParaRPr lang="en-US" dirty="0"/>
          </a:p>
        </p:txBody>
      </p:sp>
      <p:pic>
        <p:nvPicPr>
          <p:cNvPr id="4" name="Content Placeholder 3" descr="ozonse rup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168" y="1556792"/>
            <a:ext cx="8927929" cy="460851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Posledice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ovećanje broja obolelih od kancera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ovećanje broja obololelih od katarakte</a:t>
            </a:r>
          </a:p>
          <a:p>
            <a:r>
              <a:rPr lang="sr-Latn-RS" dirty="0" smtClean="0"/>
              <a:t>Smanjena otpornost na bolesti</a:t>
            </a:r>
          </a:p>
          <a:p>
            <a:r>
              <a:rPr lang="en-US" dirty="0" smtClean="0"/>
              <a:t>S</a:t>
            </a:r>
            <a:r>
              <a:rPr lang="sr-Latn-RS" dirty="0" smtClean="0"/>
              <a:t>manjeni prinosi u poljoprivredi</a:t>
            </a:r>
          </a:p>
          <a:p>
            <a:r>
              <a:rPr lang="en-US" dirty="0" smtClean="0"/>
              <a:t>N</a:t>
            </a:r>
            <a:r>
              <a:rPr lang="sr-Latn-RS" dirty="0" smtClean="0"/>
              <a:t>egativan uticaj na životni ciklus životinja naročito vodozemaca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Povećanje efekta staklene bašte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</a:t>
            </a:r>
            <a:r>
              <a:rPr lang="sr-Latn-RS" dirty="0" smtClean="0"/>
              <a:t>lobalno zagrevanje</a:t>
            </a:r>
          </a:p>
          <a:p>
            <a:r>
              <a:rPr lang="en-US" dirty="0" smtClean="0"/>
              <a:t>N</a:t>
            </a:r>
            <a:r>
              <a:rPr lang="sr-Latn-RS" dirty="0" smtClean="0"/>
              <a:t>astaje kao posledica aerozagađenja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ovećana koncentracija: metana, ugljen-dioksida, vodene pare idrugih gasova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ovećava se temperatura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ovećanje nivoa mora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oremećen ciklus kruženja vode (oluje...)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fekat staklene bas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5777" y="1340768"/>
            <a:ext cx="8848223" cy="525953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Bioindikatori aerozegađenja</a:t>
            </a:r>
            <a:endParaRPr lang="en-US" dirty="0"/>
          </a:p>
        </p:txBody>
      </p:sp>
      <p:pic>
        <p:nvPicPr>
          <p:cNvPr id="6" name="Content Placeholder 5" descr="lisajevi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91996"/>
            <a:ext cx="8208912" cy="5421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Mahovine</a:t>
            </a:r>
            <a:endParaRPr lang="en-US" dirty="0"/>
          </a:p>
        </p:txBody>
      </p:sp>
      <p:pic>
        <p:nvPicPr>
          <p:cNvPr id="7" name="Content Placeholder 6" descr="mahvo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82756" y="1389805"/>
            <a:ext cx="9226755" cy="499152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Zagađenje vode i bioindikatori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Autohtono</a:t>
            </a:r>
            <a:r>
              <a:rPr lang="en-US" dirty="0" smtClean="0"/>
              <a:t> </a:t>
            </a:r>
            <a:r>
              <a:rPr lang="sr-Latn-RS" dirty="0" smtClean="0"/>
              <a:t>i alohtono zagađenje</a:t>
            </a:r>
          </a:p>
          <a:p>
            <a:r>
              <a:rPr lang="sr-Latn-RS" dirty="0" smtClean="0"/>
              <a:t>Izvori zagađenja:</a:t>
            </a:r>
            <a:endParaRPr lang="sr-Latn-RS" dirty="0" smtClean="0"/>
          </a:p>
          <a:p>
            <a:pPr lvl="1"/>
            <a:r>
              <a:rPr lang="en-US" dirty="0" smtClean="0"/>
              <a:t>A</a:t>
            </a:r>
            <a:r>
              <a:rPr lang="sr-Latn-RS" dirty="0" smtClean="0"/>
              <a:t>tmosferske padavine </a:t>
            </a:r>
          </a:p>
          <a:p>
            <a:pPr lvl="1"/>
            <a:r>
              <a:rPr lang="en-US" dirty="0" smtClean="0"/>
              <a:t>S</a:t>
            </a:r>
            <a:r>
              <a:rPr lang="sr-Latn-RS" dirty="0" smtClean="0"/>
              <a:t>piranje zagađenja sa zemljišta</a:t>
            </a:r>
          </a:p>
          <a:p>
            <a:pPr lvl="1"/>
            <a:r>
              <a:rPr lang="en-US" dirty="0" smtClean="0"/>
              <a:t>O</a:t>
            </a:r>
            <a:r>
              <a:rPr lang="sr-Latn-RS" dirty="0" smtClean="0"/>
              <a:t>tpadne vode</a:t>
            </a:r>
          </a:p>
          <a:p>
            <a:pPr lvl="2"/>
            <a:r>
              <a:rPr lang="en-US" dirty="0" smtClean="0"/>
              <a:t>K</a:t>
            </a:r>
            <a:r>
              <a:rPr lang="sr-Latn-RS" dirty="0" smtClean="0"/>
              <a:t>omunalne</a:t>
            </a:r>
          </a:p>
          <a:p>
            <a:pPr lvl="2"/>
            <a:r>
              <a:rPr lang="sr-Latn-RS" dirty="0" smtClean="0"/>
              <a:t>Industrijske</a:t>
            </a:r>
            <a:endParaRPr lang="sr-Latn-R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zvori zagadjenja vo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8252995" cy="6067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zagadjenje vode 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3218"/>
            <a:ext cx="9144000" cy="5166101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Otpadne vode </a:t>
            </a:r>
            <a:endParaRPr lang="en-US" dirty="0"/>
          </a:p>
        </p:txBody>
      </p:sp>
      <p:pic>
        <p:nvPicPr>
          <p:cNvPr id="4" name="Content Placeholder 3" descr="kanalizaci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205" y="1484783"/>
            <a:ext cx="8998795" cy="541164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Zagađenje vazduha i bioindikatori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sr-Latn-RS" dirty="0" smtClean="0"/>
              <a:t>azvojem industrije, poljoprivrede i povećamnjem broja stanovnika na Zemlji koncentracija </a:t>
            </a:r>
            <a:r>
              <a:rPr lang="sr-Latn-RS" b="1" dirty="0" smtClean="0"/>
              <a:t>polutanata </a:t>
            </a:r>
            <a:r>
              <a:rPr lang="sr-Latn-RS" dirty="0" smtClean="0"/>
              <a:t> se povećavala u životnoj sredini</a:t>
            </a:r>
          </a:p>
          <a:p>
            <a:pPr lvl="1"/>
            <a:r>
              <a:rPr lang="en-US" dirty="0" smtClean="0"/>
              <a:t>B</a:t>
            </a:r>
            <a:r>
              <a:rPr lang="sr-Latn-RS" dirty="0" smtClean="0"/>
              <a:t>iološki nerazgradive supstance</a:t>
            </a:r>
          </a:p>
          <a:p>
            <a:pPr lvl="1"/>
            <a:r>
              <a:rPr lang="en-US" dirty="0" smtClean="0"/>
              <a:t>R</a:t>
            </a:r>
            <a:r>
              <a:rPr lang="sr-Latn-RS" dirty="0" smtClean="0"/>
              <a:t>adioaktivni čestice</a:t>
            </a:r>
          </a:p>
          <a:p>
            <a:pPr lvl="1"/>
            <a:r>
              <a:rPr lang="sr-Latn-RS" dirty="0" smtClean="0"/>
              <a:t>Biološki razgradive supstance</a:t>
            </a:r>
          </a:p>
          <a:p>
            <a:pPr lvl="1"/>
            <a:r>
              <a:rPr lang="en-US" dirty="0" smtClean="0"/>
              <a:t>N</a:t>
            </a:r>
            <a:r>
              <a:rPr lang="sr-Latn-RS" dirty="0" smtClean="0"/>
              <a:t>utrijenti (N i P)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Ekološki status vodnih tela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U skladu sa Direktivom EU o vodama</a:t>
            </a:r>
          </a:p>
          <a:p>
            <a:r>
              <a:rPr lang="sr-Latn-RS" dirty="0" smtClean="0"/>
              <a:t>Pravilnik o ekološkom statusu vodnih tela u Srbiji</a:t>
            </a:r>
          </a:p>
          <a:p>
            <a:r>
              <a:rPr lang="sr-Latn-RS" dirty="0" smtClean="0"/>
              <a:t>Pravilnik o maksimalno dozobljenim supstancama u vodi</a:t>
            </a:r>
          </a:p>
          <a:p>
            <a:r>
              <a:rPr lang="sr-Latn-RS" dirty="0" smtClean="0"/>
              <a:t>Pravilnik o proceni kvaliteta vode na osnovu fizičkih, hemijskih i bioloških parametara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Vodna tela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sr-Latn-RS" dirty="0" smtClean="0"/>
              <a:t>eke</a:t>
            </a:r>
          </a:p>
          <a:p>
            <a:r>
              <a:rPr lang="sr-Latn-RS" dirty="0" smtClean="0"/>
              <a:t>Jezera</a:t>
            </a:r>
          </a:p>
          <a:p>
            <a:r>
              <a:rPr lang="sr-Latn-RS" dirty="0" smtClean="0"/>
              <a:t>Akumulacije za vodosnabdevanje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Bioindikatori kvaliteta vode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r>
              <a:rPr lang="sr-Latn-RS" dirty="0" smtClean="0"/>
              <a:t>itoplankton (alge) </a:t>
            </a:r>
          </a:p>
          <a:p>
            <a:r>
              <a:rPr lang="sr-Latn-RS" dirty="0" smtClean="0"/>
              <a:t>Fitobentos (silikatne alge)</a:t>
            </a:r>
          </a:p>
          <a:p>
            <a:r>
              <a:rPr lang="sr-Latn-RS" dirty="0" smtClean="0"/>
              <a:t>Makrofite (makrofitske alge i vaskularne biljke)</a:t>
            </a:r>
          </a:p>
          <a:p>
            <a:r>
              <a:rPr lang="sr-Latn-RS" dirty="0" smtClean="0"/>
              <a:t>Makrozoobentos</a:t>
            </a:r>
          </a:p>
          <a:p>
            <a:r>
              <a:rPr lang="sr-Latn-RS" dirty="0" smtClean="0"/>
              <a:t>Ribe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Indikatorske grupe: fitoplankton i fitobentos</a:t>
            </a:r>
            <a:endParaRPr lang="en-US" dirty="0"/>
          </a:p>
        </p:txBody>
      </p:sp>
      <p:pic>
        <p:nvPicPr>
          <p:cNvPr id="8" name="Content Placeholder 7" descr="fitoplankt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-341414" y="2077717"/>
            <a:ext cx="5299080" cy="3969195"/>
          </a:xfrm>
        </p:spPr>
      </p:pic>
      <p:pic>
        <p:nvPicPr>
          <p:cNvPr id="11" name="Content Placeholder 10" descr="silikatn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119602" y="2072386"/>
            <a:ext cx="5256586" cy="3937366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Makrofite i makrozoobentos</a:t>
            </a:r>
            <a:endParaRPr lang="en-US" dirty="0"/>
          </a:p>
        </p:txBody>
      </p:sp>
      <p:pic>
        <p:nvPicPr>
          <p:cNvPr id="8" name="Content Placeholder 7" descr="makrozoobento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12777"/>
            <a:ext cx="3916398" cy="5228594"/>
          </a:xfrm>
        </p:spPr>
      </p:pic>
      <p:pic>
        <p:nvPicPr>
          <p:cNvPr id="9" name="Content Placeholder 8" descr="trsk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462100"/>
            <a:ext cx="3528392" cy="5285981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Ribe</a:t>
            </a:r>
            <a:endParaRPr lang="en-US" dirty="0"/>
          </a:p>
        </p:txBody>
      </p:sp>
      <p:pic>
        <p:nvPicPr>
          <p:cNvPr id="11" name="Content Placeholder 10" descr="somi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1584" y="1215367"/>
            <a:ext cx="8288888" cy="5165962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Zagađenje zemljišta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romene fizičkih, hemijskih i bioloških svojstava zemljišta</a:t>
            </a:r>
          </a:p>
          <a:p>
            <a:r>
              <a:rPr lang="sr-Latn-RS" dirty="0" smtClean="0"/>
              <a:t>Zagađivanje: fizičko, hemjsko, biološko i radioaktivno</a:t>
            </a:r>
          </a:p>
          <a:p>
            <a:r>
              <a:rPr lang="sr-Latn-RS" dirty="0" smtClean="0"/>
              <a:t>Posledice</a:t>
            </a:r>
          </a:p>
          <a:p>
            <a:pPr lvl="1"/>
            <a:r>
              <a:rPr lang="en-US" dirty="0" smtClean="0"/>
              <a:t>S</a:t>
            </a:r>
            <a:r>
              <a:rPr lang="sr-Latn-RS" dirty="0" smtClean="0"/>
              <a:t>manjenje prodnoscti</a:t>
            </a:r>
          </a:p>
          <a:p>
            <a:pPr lvl="1"/>
            <a:r>
              <a:rPr lang="en-US" dirty="0" smtClean="0"/>
              <a:t>S</a:t>
            </a:r>
            <a:r>
              <a:rPr lang="sr-Latn-RS" dirty="0" smtClean="0"/>
              <a:t>manjenje procesa razlaganja</a:t>
            </a:r>
          </a:p>
          <a:p>
            <a:pPr lvl="1"/>
            <a:r>
              <a:rPr lang="en-US" dirty="0" smtClean="0"/>
              <a:t>P</a:t>
            </a:r>
            <a:r>
              <a:rPr lang="sr-Latn-RS" dirty="0" smtClean="0"/>
              <a:t>oremećaji u kruženju supstane i protoku energije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Izvori zagagađenja zemljišta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oljoprivreda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ovršinski kopovi</a:t>
            </a:r>
          </a:p>
          <a:p>
            <a:r>
              <a:rPr lang="sr-Latn-RS" dirty="0" smtClean="0"/>
              <a:t>Kamenolomi</a:t>
            </a:r>
          </a:p>
          <a:p>
            <a:r>
              <a:rPr lang="en-US" dirty="0" smtClean="0"/>
              <a:t>D</a:t>
            </a:r>
            <a:r>
              <a:rPr lang="sr-Latn-RS" dirty="0" smtClean="0"/>
              <a:t>eponije</a:t>
            </a:r>
          </a:p>
          <a:p>
            <a:r>
              <a:rPr lang="en-US" dirty="0" smtClean="0"/>
              <a:t>I</a:t>
            </a:r>
            <a:r>
              <a:rPr lang="sr-Latn-RS" dirty="0" smtClean="0"/>
              <a:t>ndustrija</a:t>
            </a:r>
          </a:p>
          <a:p>
            <a:r>
              <a:rPr lang="en-US" dirty="0" smtClean="0"/>
              <a:t>S</a:t>
            </a:r>
            <a:r>
              <a:rPr lang="sr-Latn-RS" dirty="0" smtClean="0"/>
              <a:t>aobraćaj</a:t>
            </a:r>
          </a:p>
          <a:p>
            <a:r>
              <a:rPr lang="en-US" dirty="0" smtClean="0"/>
              <a:t>Z</a:t>
            </a:r>
            <a:r>
              <a:rPr lang="sr-Latn-RS" dirty="0" smtClean="0"/>
              <a:t>agađena atmosfera, voda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Erozija zemljišta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sr-Latn-RS" dirty="0" smtClean="0"/>
              <a:t>odna erozija</a:t>
            </a:r>
            <a:endParaRPr lang="en-US" dirty="0"/>
          </a:p>
        </p:txBody>
      </p:sp>
      <p:pic>
        <p:nvPicPr>
          <p:cNvPr id="8" name="Content Placeholder 7" descr="vodna erozij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2708920"/>
            <a:ext cx="4544765" cy="3024335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sr-Latn-RS" dirty="0" smtClean="0"/>
              <a:t>olska erozija</a:t>
            </a:r>
            <a:endParaRPr lang="en-US" dirty="0"/>
          </a:p>
        </p:txBody>
      </p:sp>
      <p:pic>
        <p:nvPicPr>
          <p:cNvPr id="9" name="Content Placeholder 8" descr="eolska erozij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99577" y="2708920"/>
            <a:ext cx="4544766" cy="3024335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Indikatori</a:t>
            </a:r>
            <a:endParaRPr lang="en-US" dirty="0"/>
          </a:p>
        </p:txBody>
      </p:sp>
      <p:pic>
        <p:nvPicPr>
          <p:cNvPr id="11" name="Picture Placeholder 10" descr="viola_arsenica_by_erena7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r-Latn-RS" i="1" dirty="0" smtClean="0"/>
              <a:t>Viola arsenica</a:t>
            </a:r>
          </a:p>
          <a:p>
            <a:r>
              <a:rPr lang="en-US" i="1" dirty="0" smtClean="0"/>
              <a:t>I</a:t>
            </a:r>
            <a:r>
              <a:rPr lang="sr-Latn-RS" i="1" dirty="0" smtClean="0"/>
              <a:t>ndikator zagađenja zemljišta arsenom</a:t>
            </a:r>
            <a:endParaRPr lang="en-US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Vazduh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35281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5164"/>
                <a:gridCol w="729436"/>
                <a:gridCol w="792088"/>
                <a:gridCol w="596891"/>
                <a:gridCol w="788617"/>
                <a:gridCol w="788617"/>
                <a:gridCol w="788617"/>
                <a:gridCol w="637658"/>
                <a:gridCol w="939576"/>
                <a:gridCol w="788617"/>
              </a:tblGrid>
              <a:tr h="460648">
                <a:tc>
                  <a:txBody>
                    <a:bodyPr/>
                    <a:lstStyle/>
                    <a:p>
                      <a:r>
                        <a:rPr lang="sr-Latn-RS" dirty="0" smtClean="0"/>
                        <a:t>Uticaj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Čađ i dim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Teški metali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Org.</a:t>
                      </a:r>
                      <a:r>
                        <a:rPr lang="sr-Latn-RS" baseline="0" dirty="0" smtClean="0"/>
                        <a:t> </a:t>
                      </a:r>
                      <a:r>
                        <a:rPr lang="en-US" baseline="0" dirty="0" smtClean="0"/>
                        <a:t>Z</a:t>
                      </a:r>
                      <a:r>
                        <a:rPr lang="sr-Latn-RS" baseline="0" dirty="0" smtClean="0"/>
                        <a:t>ag.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SO</a:t>
                      </a:r>
                      <a:r>
                        <a:rPr lang="sr-Latn-R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NH</a:t>
                      </a:r>
                      <a:r>
                        <a:rPr lang="sr-Latn-R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NO</a:t>
                      </a:r>
                      <a:r>
                        <a:rPr lang="sr-Latn-RS" baseline="-25000" dirty="0" smtClean="0"/>
                        <a:t>x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metan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CO</a:t>
                      </a:r>
                      <a:r>
                        <a:rPr lang="sr-Latn-R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rgbClr val="FF0000"/>
                          </a:solidFill>
                        </a:rPr>
                        <a:t>Lokalni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rgbClr val="FF0000"/>
                          </a:solidFill>
                        </a:rPr>
                        <a:t>Regionalni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Kisele kiše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Eutrofikaicja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Prizmeni ozon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rgbClr val="FF0000"/>
                          </a:solidFill>
                        </a:rPr>
                        <a:t>Globalni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Direkti efekat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Indirektni efekat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Thlaspii coerulescens</a:t>
            </a:r>
            <a:endParaRPr lang="en-US" dirty="0"/>
          </a:p>
        </p:txBody>
      </p:sp>
      <p:pic>
        <p:nvPicPr>
          <p:cNvPr id="5" name="Picture Placeholder 4" descr="thlaspii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4118" b="2411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r-Latn-RS" dirty="0" smtClean="0"/>
              <a:t>Vrsta poznata kao akumulator cinka. Čak 260 puta više akumulira ovaj metal nego što druge vrste mogu da izdrže. Koristi se u bioremedijaciji.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Slučaj Stolice u Kostajniku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Ekološka katastrofa</a:t>
            </a:r>
          </a:p>
          <a:p>
            <a:r>
              <a:rPr lang="en-US" dirty="0" smtClean="0"/>
              <a:t>J</a:t>
            </a:r>
            <a:r>
              <a:rPr lang="sr-Latn-RS" dirty="0" smtClean="0"/>
              <a:t>alovina rudnika antimona je probila branu i izlila se </a:t>
            </a:r>
          </a:p>
          <a:p>
            <a:r>
              <a:rPr lang="en-US" dirty="0" smtClean="0"/>
              <a:t>J</a:t>
            </a:r>
            <a:r>
              <a:rPr lang="sr-Latn-RS" dirty="0" smtClean="0"/>
              <a:t>alovina stiglaa do brane</a:t>
            </a:r>
          </a:p>
          <a:p>
            <a:r>
              <a:rPr lang="en-US" dirty="0" smtClean="0"/>
              <a:t>K</a:t>
            </a:r>
            <a:r>
              <a:rPr lang="sr-Latn-RS" dirty="0" smtClean="0"/>
              <a:t>oncentracije antimona nekoliko puta veće u biljkama 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oli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99654"/>
            <a:ext cx="9118808" cy="6069706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olice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000845"/>
            <a:ext cx="9144000" cy="55245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Smog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</a:t>
            </a:r>
            <a:r>
              <a:rPr lang="sr-Latn-RS" dirty="0" smtClean="0"/>
              <a:t>ovećane koncentracije prizmenog ozona</a:t>
            </a:r>
          </a:p>
          <a:p>
            <a:r>
              <a:rPr lang="en-US" dirty="0" smtClean="0"/>
              <a:t>S</a:t>
            </a:r>
            <a:r>
              <a:rPr lang="sr-Latn-RS" dirty="0" smtClean="0"/>
              <a:t>ekundarni polutant atmosfere</a:t>
            </a:r>
          </a:p>
          <a:p>
            <a:r>
              <a:rPr lang="en-US" dirty="0" smtClean="0"/>
              <a:t>N</a:t>
            </a:r>
            <a:r>
              <a:rPr lang="sr-Latn-RS" dirty="0" smtClean="0"/>
              <a:t>astaje </a:t>
            </a:r>
          </a:p>
          <a:p>
            <a:pPr>
              <a:buNone/>
            </a:pPr>
            <a:r>
              <a:rPr lang="sr-Latn-RS" dirty="0"/>
              <a:t>	</a:t>
            </a:r>
            <a:r>
              <a:rPr lang="sr-Latn-RS" dirty="0" smtClean="0">
                <a:solidFill>
                  <a:srgbClr val="FF0000"/>
                </a:solidFill>
              </a:rPr>
              <a:t>Termalna reakcija</a:t>
            </a:r>
            <a:r>
              <a:rPr lang="sr-Latn-RS" dirty="0" smtClean="0"/>
              <a:t>:</a:t>
            </a:r>
          </a:p>
          <a:p>
            <a:pPr>
              <a:buNone/>
            </a:pPr>
            <a:r>
              <a:rPr lang="sr-Latn-RS" dirty="0" smtClean="0"/>
              <a:t>	visoka vlažnost + visoke koncentracije dima </a:t>
            </a:r>
          </a:p>
          <a:p>
            <a:pPr>
              <a:buNone/>
            </a:pPr>
            <a:r>
              <a:rPr lang="sr-Latn-RS" dirty="0"/>
              <a:t>	</a:t>
            </a:r>
            <a:r>
              <a:rPr lang="sr-Latn-RS" dirty="0" smtClean="0"/>
              <a:t>bez vetra</a:t>
            </a:r>
          </a:p>
          <a:p>
            <a:pPr>
              <a:buNone/>
            </a:pPr>
            <a:r>
              <a:rPr lang="sr-Latn-RS" dirty="0" smtClean="0"/>
              <a:t>	</a:t>
            </a:r>
            <a:r>
              <a:rPr lang="sr-Latn-RS" dirty="0" smtClean="0">
                <a:solidFill>
                  <a:srgbClr val="FF0000"/>
                </a:solidFill>
              </a:rPr>
              <a:t>Fotohemijska reakcija - fotosmog</a:t>
            </a:r>
            <a:r>
              <a:rPr lang="sr-Latn-RS" dirty="0" smtClean="0"/>
              <a:t>:</a:t>
            </a:r>
          </a:p>
          <a:p>
            <a:pPr>
              <a:buNone/>
            </a:pPr>
            <a:r>
              <a:rPr lang="en-US" dirty="0" smtClean="0"/>
              <a:t>P</a:t>
            </a:r>
            <a:r>
              <a:rPr lang="sr-Latn-RS" dirty="0" smtClean="0"/>
              <a:t>olutanti + vedro i sunčano vreme + bez vetra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Kako nastaje fotosmog</a:t>
            </a:r>
            <a:endParaRPr lang="en-US" dirty="0"/>
          </a:p>
        </p:txBody>
      </p:sp>
      <p:pic>
        <p:nvPicPr>
          <p:cNvPr id="4" name="Content Placeholder 3" descr="800px-Photochemsmo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804" y="1196752"/>
            <a:ext cx="8943196" cy="545534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Posledice na ljudsko zdravlje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sr-Latn-RS" dirty="0" smtClean="0"/>
              <a:t>smatičari</a:t>
            </a:r>
          </a:p>
          <a:p>
            <a:r>
              <a:rPr lang="en-US" dirty="0" smtClean="0"/>
              <a:t>D</a:t>
            </a:r>
            <a:r>
              <a:rPr lang="sr-Latn-RS" dirty="0" smtClean="0"/>
              <a:t>eca, ljudi koji borave napolju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štećuje disajne organe i može dovesti do trajnih oštećenja i smrti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ollution_1756597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81326"/>
            <a:ext cx="9144000" cy="609108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5467" y="476672"/>
            <a:ext cx="9211979" cy="610794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562</Words>
  <Application>Microsoft Office PowerPoint</Application>
  <PresentationFormat>On-screen Show (4:3)</PresentationFormat>
  <Paragraphs>133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Biomonitoring vazduha, vode i zemljišta</vt:lpstr>
      <vt:lpstr>Biomonitoring</vt:lpstr>
      <vt:lpstr>Zagađenje vazduha i bioindikatori</vt:lpstr>
      <vt:lpstr>Vazduh</vt:lpstr>
      <vt:lpstr>Smog</vt:lpstr>
      <vt:lpstr>Kako nastaje fotosmog</vt:lpstr>
      <vt:lpstr>Posledice na ljudsko zdravlje</vt:lpstr>
      <vt:lpstr>Slide 8</vt:lpstr>
      <vt:lpstr>Slide 9</vt:lpstr>
      <vt:lpstr>London, 3-10. dec. 1952.</vt:lpstr>
      <vt:lpstr>Slide 11</vt:lpstr>
      <vt:lpstr>Slide 12</vt:lpstr>
      <vt:lpstr>Kisele kiše</vt:lpstr>
      <vt:lpstr>Kako nastaju kisele kiše</vt:lpstr>
      <vt:lpstr>Slide 15</vt:lpstr>
      <vt:lpstr>Slide 16</vt:lpstr>
      <vt:lpstr>Slide 17</vt:lpstr>
      <vt:lpstr>Oštećenje ozonskog omotača</vt:lpstr>
      <vt:lpstr>Slide 19</vt:lpstr>
      <vt:lpstr>Oštećenje ozonskog omotača na polovima</vt:lpstr>
      <vt:lpstr>Posledice</vt:lpstr>
      <vt:lpstr>Povećanje efekta staklene bašte</vt:lpstr>
      <vt:lpstr>Slide 23</vt:lpstr>
      <vt:lpstr>Bioindikatori aerozegađenja</vt:lpstr>
      <vt:lpstr>Mahovine</vt:lpstr>
      <vt:lpstr>Zagađenje vode i bioindikatori</vt:lpstr>
      <vt:lpstr>Slide 27</vt:lpstr>
      <vt:lpstr>Slide 28</vt:lpstr>
      <vt:lpstr>Otpadne vode </vt:lpstr>
      <vt:lpstr>Ekološki status vodnih tela</vt:lpstr>
      <vt:lpstr>Vodna tela</vt:lpstr>
      <vt:lpstr>Bioindikatori kvaliteta vode</vt:lpstr>
      <vt:lpstr>Indikatorske grupe: fitoplankton i fitobentos</vt:lpstr>
      <vt:lpstr>Makrofite i makrozoobentos</vt:lpstr>
      <vt:lpstr>Ribe</vt:lpstr>
      <vt:lpstr>Zagađenje zemljišta</vt:lpstr>
      <vt:lpstr>Izvori zagagađenja zemljišta</vt:lpstr>
      <vt:lpstr>Erozija zemljišta </vt:lpstr>
      <vt:lpstr>Indikatori</vt:lpstr>
      <vt:lpstr>Thlaspii coerulescens</vt:lpstr>
      <vt:lpstr>Slučaj Stolice u Kostajniku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Biomonitoring vode, vazduha i zemljišta</dc:title>
  <dc:creator>Vojislav</dc:creator>
  <cp:lastModifiedBy>Vojislav</cp:lastModifiedBy>
  <cp:revision>23</cp:revision>
  <dcterms:created xsi:type="dcterms:W3CDTF">2016-03-28T15:59:46Z</dcterms:created>
  <dcterms:modified xsi:type="dcterms:W3CDTF">2016-03-28T21:10:21Z</dcterms:modified>
</cp:coreProperties>
</file>