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7" r:id="rId9"/>
    <p:sldId id="264" r:id="rId10"/>
    <p:sldId id="268" r:id="rId11"/>
    <p:sldId id="266" r:id="rId12"/>
    <p:sldId id="269" r:id="rId13"/>
    <p:sldId id="270" r:id="rId14"/>
    <p:sldId id="262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ADFF-87C0-41E0-9ADD-032301BDDA1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D6B8-BC7A-4E5B-B0E7-8FB925FA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anthoria-parie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69492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rof. dr Gordana Subakov Simić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sr-Latn-RS" dirty="0"/>
              <a:t>Lišajevi, mahovine i vaskularne biljke kao bioindikatori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83E7-A595-4038-9F48-47092A4E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7" y="3645024"/>
            <a:ext cx="4176463" cy="2664296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Ne žive u morima i slatinama</a:t>
            </a:r>
          </a:p>
          <a:p>
            <a:r>
              <a:rPr lang="sr-Latn-RS" dirty="0"/>
              <a:t>Dobri su indikatori kiselih kiša</a:t>
            </a:r>
          </a:p>
          <a:p>
            <a:r>
              <a:rPr lang="sr-Latn-RS" dirty="0"/>
              <a:t>Štite od erozije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9218" name="Picture 2" descr="Image result for bioindicators mosses">
            <a:extLst>
              <a:ext uri="{FF2B5EF4-FFF2-40B4-BE49-F238E27FC236}">
                <a16:creationId xmlns:a16="http://schemas.microsoft.com/office/drawing/2014/main" id="{21C9CBB6-2811-447A-91D1-3B432174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" y="95377"/>
            <a:ext cx="4392488" cy="29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id="{BBCF4E84-7339-4FF6-8EB1-30E56BDD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3132"/>
            <a:ext cx="4510969" cy="33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7DD159-517A-4085-923A-9B172AC1F80D}"/>
              </a:ext>
            </a:extLst>
          </p:cNvPr>
          <p:cNvSpPr txBox="1">
            <a:spLocks/>
          </p:cNvSpPr>
          <p:nvPr/>
        </p:nvSpPr>
        <p:spPr>
          <a:xfrm>
            <a:off x="4762490" y="354082"/>
            <a:ext cx="41764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Neke mahovine su </a:t>
            </a:r>
            <a:r>
              <a:rPr lang="sr-Latn-RS" dirty="0" err="1"/>
              <a:t>stenovalentne</a:t>
            </a:r>
            <a:r>
              <a:rPr lang="sr-Latn-RS" dirty="0"/>
              <a:t> na </a:t>
            </a:r>
            <a:r>
              <a:rPr lang="sr-Latn-RS" dirty="0" err="1"/>
              <a:t>pH</a:t>
            </a:r>
            <a:r>
              <a:rPr lang="sr-Latn-RS" dirty="0"/>
              <a:t> sredine</a:t>
            </a:r>
          </a:p>
          <a:p>
            <a:r>
              <a:rPr lang="sr-Latn-RS" dirty="0"/>
              <a:t>Dobri su indikatori kiselih kiša</a:t>
            </a:r>
          </a:p>
          <a:p>
            <a:r>
              <a:rPr lang="sr-Latn-RS" dirty="0"/>
              <a:t>Štite od erozije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1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3887-8E43-47C7-92E6-E9530BA8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672407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Dobri </a:t>
            </a:r>
            <a:r>
              <a:rPr lang="sr-Latn-RS" dirty="0" err="1"/>
              <a:t>bioindikatori</a:t>
            </a:r>
            <a:r>
              <a:rPr lang="sr-Latn-RS" dirty="0"/>
              <a:t> zagađenja vazduha</a:t>
            </a:r>
          </a:p>
          <a:p>
            <a:r>
              <a:rPr lang="sr-Latn-RS" dirty="0"/>
              <a:t>Dobri </a:t>
            </a:r>
            <a:r>
              <a:rPr lang="sr-Latn-RS" dirty="0" err="1"/>
              <a:t>biomonitori</a:t>
            </a:r>
            <a:endParaRPr lang="sr-Latn-RS" dirty="0"/>
          </a:p>
          <a:p>
            <a:r>
              <a:rPr lang="sr-Latn-RS" dirty="0"/>
              <a:t>Deponuju zagađenje iz vazduha putem kiše</a:t>
            </a:r>
          </a:p>
          <a:p>
            <a:r>
              <a:rPr lang="sr-Latn-RS" dirty="0"/>
              <a:t>Osetljivi na teške metale i radioaktivno zagađenje</a:t>
            </a:r>
          </a:p>
          <a:p>
            <a:r>
              <a:rPr lang="sr-Latn-RS" dirty="0"/>
              <a:t>Vodene mahovine se mogu </a:t>
            </a:r>
            <a:r>
              <a:rPr lang="sr-Latn-RS" dirty="0" err="1"/>
              <a:t>koiristiti</a:t>
            </a:r>
            <a:r>
              <a:rPr lang="sr-Latn-RS" dirty="0"/>
              <a:t> kao indikatori kalcijuma i </a:t>
            </a:r>
            <a:r>
              <a:rPr lang="sr-Latn-RS" dirty="0" err="1"/>
              <a:t>nutrijenata</a:t>
            </a:r>
            <a:r>
              <a:rPr lang="sr-Latn-RS" dirty="0"/>
              <a:t> u vodi</a:t>
            </a:r>
          </a:p>
          <a:p>
            <a:endParaRPr lang="en-US" dirty="0"/>
          </a:p>
        </p:txBody>
      </p:sp>
      <p:pic>
        <p:nvPicPr>
          <p:cNvPr id="6146" name="Picture 2" descr="Image result for bioindicators mosses">
            <a:extLst>
              <a:ext uri="{FF2B5EF4-FFF2-40B4-BE49-F238E27FC236}">
                <a16:creationId xmlns:a16="http://schemas.microsoft.com/office/drawing/2014/main" id="{DB8C530A-DE85-44E3-A72D-AE3FA40A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91440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1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E83A-A090-4B20-94D7-00C18709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i="1" dirty="0" err="1"/>
              <a:t>Mielichhoferia</a:t>
            </a:r>
            <a:r>
              <a:rPr lang="sr-Latn-RS" i="1" dirty="0"/>
              <a:t> </a:t>
            </a:r>
            <a:r>
              <a:rPr lang="sr-Latn-RS" i="1" dirty="0" err="1"/>
              <a:t>elongata</a:t>
            </a:r>
            <a:r>
              <a:rPr lang="sr-Latn-RS" i="1" dirty="0"/>
              <a:t> </a:t>
            </a:r>
            <a:r>
              <a:rPr lang="sr-Latn-RS" dirty="0"/>
              <a:t>– indikator prisustva bakra u podlozi</a:t>
            </a:r>
            <a:endParaRPr lang="en-US" dirty="0"/>
          </a:p>
        </p:txBody>
      </p:sp>
      <p:pic>
        <p:nvPicPr>
          <p:cNvPr id="10242" name="Picture 2" descr="Mielichhoferia elongata">
            <a:extLst>
              <a:ext uri="{FF2B5EF4-FFF2-40B4-BE49-F238E27FC236}">
                <a16:creationId xmlns:a16="http://schemas.microsoft.com/office/drawing/2014/main" id="{BFFBF518-0EE2-4B11-BFF9-FFCEBAC43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480733" cy="52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5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vaskularne biljke indikatori">
            <a:extLst>
              <a:ext uri="{FF2B5EF4-FFF2-40B4-BE49-F238E27FC236}">
                <a16:creationId xmlns:a16="http://schemas.microsoft.com/office/drawing/2014/main" id="{E308D4B1-F2C6-467B-A247-3E21456FF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9" y="1124744"/>
            <a:ext cx="87489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6E325-1B43-4E08-B077-3783572FA94D}"/>
              </a:ext>
            </a:extLst>
          </p:cNvPr>
          <p:cNvSpPr txBox="1"/>
          <p:nvPr/>
        </p:nvSpPr>
        <p:spPr>
          <a:xfrm>
            <a:off x="323528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latin typeface="Arial Black" panose="020B0A04020102020204" pitchFamily="34" charset="0"/>
              </a:rPr>
              <a:t>Vaskularne biljke kao indikatori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5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Vaskularne biljke kao indikatori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02"/>
            <a:ext cx="4978896" cy="52578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Još su stari Rimljani znali da su vaskularne biljke dobri indikatori životne sredine, na primer vrba raste na mestima gde je dobar kvalitet vode za piće</a:t>
            </a:r>
          </a:p>
          <a:p>
            <a:r>
              <a:rPr lang="en-US" dirty="0"/>
              <a:t>I</a:t>
            </a:r>
            <a:r>
              <a:rPr lang="sr-Latn-RS" dirty="0"/>
              <a:t>ndikatori određenog mineralnog sastava zemljišta, saliniteta, pH i teških metala</a:t>
            </a:r>
          </a:p>
          <a:p>
            <a:r>
              <a:rPr lang="en-US" dirty="0"/>
              <a:t>K</a:t>
            </a:r>
            <a:r>
              <a:rPr lang="sr-Latn-RS" dirty="0"/>
              <a:t>oriste se pojedini delovi biljaka (kora drveća, listovi, rizomi, plodovi i drugo)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Image result for vrba">
            <a:extLst>
              <a:ext uri="{FF2B5EF4-FFF2-40B4-BE49-F238E27FC236}">
                <a16:creationId xmlns:a16="http://schemas.microsoft.com/office/drawing/2014/main" id="{D1BA2DA6-2E1B-4922-BE44-1409DB38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00200"/>
            <a:ext cx="3896674" cy="51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6741-6A68-4973-90AF-5BFEC279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Biljke indikatori prisustva N u zemljištu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4ABDF9-0A16-4F30-8F2F-473516F7C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1596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6546868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852382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grupe biljaka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Koncentracija N u zemljištu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5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Oligotrofne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Siromašno solima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90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Oligo-mezotrofne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Prelazni tip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Mezotrofne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Srednja koncentracija soli 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52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Mezo-</a:t>
                      </a:r>
                      <a:r>
                        <a:rPr lang="sr-Latn-RS" dirty="0" err="1"/>
                        <a:t>eutrofne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Prelazni tip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2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Eutrofne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Izuzetno bogate mineralnim materijama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3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7DB0-35E1-4A7A-B99E-5EB8F94E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Koprive – indikatori povećane koncentracije soli N u zemljištu</a:t>
            </a:r>
            <a:endParaRPr lang="en-US" dirty="0"/>
          </a:p>
        </p:txBody>
      </p:sp>
      <p:pic>
        <p:nvPicPr>
          <p:cNvPr id="4" name="Picture 2" descr="Image result for Urtica dioica">
            <a:extLst>
              <a:ext uri="{FF2B5EF4-FFF2-40B4-BE49-F238E27FC236}">
                <a16:creationId xmlns:a16="http://schemas.microsoft.com/office/drawing/2014/main" id="{0AAC8E5F-1039-42E1-A6C4-14B0C889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4" y="162444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Urtica Urens">
            <a:extLst>
              <a:ext uri="{FF2B5EF4-FFF2-40B4-BE49-F238E27FC236}">
                <a16:creationId xmlns:a16="http://schemas.microsoft.com/office/drawing/2014/main" id="{A17DDB1C-789B-4AAC-9EFF-F176A8F8A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5768"/>
            <a:ext cx="4824536" cy="32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28F59-F858-497D-BE33-EE062C1DB5CB}"/>
              </a:ext>
            </a:extLst>
          </p:cNvPr>
          <p:cNvSpPr txBox="1"/>
          <p:nvPr/>
        </p:nvSpPr>
        <p:spPr>
          <a:xfrm>
            <a:off x="539552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err="1"/>
              <a:t>Urtica</a:t>
            </a:r>
            <a:r>
              <a:rPr lang="sr-Latn-RS" i="1" dirty="0"/>
              <a:t> </a:t>
            </a:r>
            <a:r>
              <a:rPr lang="sr-Latn-RS" i="1" dirty="0" err="1"/>
              <a:t>dioica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9FDF-76BD-4A6A-95D3-B7665C3E73DC}"/>
              </a:ext>
            </a:extLst>
          </p:cNvPr>
          <p:cNvSpPr txBox="1"/>
          <p:nvPr/>
        </p:nvSpPr>
        <p:spPr>
          <a:xfrm>
            <a:off x="5292080" y="29249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err="1"/>
              <a:t>Urtica</a:t>
            </a:r>
            <a:r>
              <a:rPr lang="sr-Latn-RS" i="1" dirty="0"/>
              <a:t> </a:t>
            </a:r>
            <a:r>
              <a:rPr lang="sr-Latn-RS" i="1" dirty="0" err="1"/>
              <a:t>urens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716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9BB1-BB28-43C8-9DFE-1DDD4942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Indikatori zemljišta koje je siromašno </a:t>
            </a:r>
            <a:r>
              <a:rPr lang="sr-Latn-RS" dirty="0" err="1"/>
              <a:t>Ca</a:t>
            </a:r>
            <a:r>
              <a:rPr lang="sr-Latn-RS" dirty="0"/>
              <a:t>, a bogato Mg, Ni, </a:t>
            </a:r>
            <a:r>
              <a:rPr lang="sr-Latn-RS" dirty="0" err="1"/>
              <a:t>Co</a:t>
            </a:r>
            <a:r>
              <a:rPr lang="sr-Latn-RS" dirty="0"/>
              <a:t>, </a:t>
            </a:r>
            <a:r>
              <a:rPr lang="sr-Latn-RS" dirty="0" err="1"/>
              <a:t>Cr</a:t>
            </a:r>
            <a:r>
              <a:rPr lang="sr-Latn-RS" dirty="0"/>
              <a:t> (hromom)</a:t>
            </a:r>
            <a:endParaRPr lang="en-US" dirty="0"/>
          </a:p>
        </p:txBody>
      </p:sp>
      <p:pic>
        <p:nvPicPr>
          <p:cNvPr id="14338" name="Picture 2" descr="Image result for halacsya sendtneri">
            <a:extLst>
              <a:ext uri="{FF2B5EF4-FFF2-40B4-BE49-F238E27FC236}">
                <a16:creationId xmlns:a16="http://schemas.microsoft.com/office/drawing/2014/main" id="{110EDF86-87CE-4E59-9314-F97E28B60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691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A44D6-5B6E-40DE-8D17-9BA6D1ABBEC8}"/>
              </a:ext>
            </a:extLst>
          </p:cNvPr>
          <p:cNvSpPr txBox="1"/>
          <p:nvPr/>
        </p:nvSpPr>
        <p:spPr>
          <a:xfrm>
            <a:off x="457200" y="6453336"/>
            <a:ext cx="20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err="1"/>
              <a:t>Halacsya</a:t>
            </a:r>
            <a:r>
              <a:rPr lang="sr-Latn-RS" i="1" dirty="0"/>
              <a:t> </a:t>
            </a:r>
            <a:r>
              <a:rPr lang="sr-Latn-RS" i="1" dirty="0" err="1"/>
              <a:t>sendtneri</a:t>
            </a:r>
            <a:endParaRPr lang="en-US" i="1" dirty="0"/>
          </a:p>
        </p:txBody>
      </p:sp>
      <p:pic>
        <p:nvPicPr>
          <p:cNvPr id="14346" name="Picture 10" descr="Image result for asplenium cuneifolium">
            <a:extLst>
              <a:ext uri="{FF2B5EF4-FFF2-40B4-BE49-F238E27FC236}">
                <a16:creationId xmlns:a16="http://schemas.microsoft.com/office/drawing/2014/main" id="{A844A903-F1F8-4FFA-BA5D-67F40D85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6" y="1557749"/>
            <a:ext cx="3509672" cy="46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48F68-9EA4-43BF-BBEC-AC373D0F633C}"/>
              </a:ext>
            </a:extLst>
          </p:cNvPr>
          <p:cNvSpPr txBox="1"/>
          <p:nvPr/>
        </p:nvSpPr>
        <p:spPr>
          <a:xfrm>
            <a:off x="4986766" y="63867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err="1"/>
              <a:t>Asplenium</a:t>
            </a:r>
            <a:r>
              <a:rPr lang="sr-Latn-RS" i="1" dirty="0"/>
              <a:t> </a:t>
            </a:r>
            <a:r>
              <a:rPr lang="sr-Latn-RS" i="1" dirty="0" err="1"/>
              <a:t>cuneifolium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914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echium rubrum">
            <a:extLst>
              <a:ext uri="{FF2B5EF4-FFF2-40B4-BE49-F238E27FC236}">
                <a16:creationId xmlns:a16="http://schemas.microsoft.com/office/drawing/2014/main" id="{68D35F19-3E4A-4788-804E-8C4FCBA2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688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7AEAA-5C68-4E80-A3A7-52038E437E7D}"/>
              </a:ext>
            </a:extLst>
          </p:cNvPr>
          <p:cNvSpPr txBox="1"/>
          <p:nvPr/>
        </p:nvSpPr>
        <p:spPr>
          <a:xfrm>
            <a:off x="1043608" y="6307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err="1"/>
              <a:t>Echium</a:t>
            </a:r>
            <a:r>
              <a:rPr lang="sr-Latn-RS" i="1" dirty="0"/>
              <a:t> </a:t>
            </a:r>
            <a:r>
              <a:rPr lang="sr-Latn-RS" i="1" dirty="0" err="1"/>
              <a:t>rubrum</a:t>
            </a:r>
            <a:r>
              <a:rPr lang="sr-Latn-RS" i="1" dirty="0"/>
              <a:t> - </a:t>
            </a:r>
            <a:r>
              <a:rPr lang="sr-Latn-RS" dirty="0"/>
              <a:t>isto kao prethodni slajd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9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6273-BA1E-4CA8-8517-A778EFFE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Indikator prisustva arsena – </a:t>
            </a:r>
            <a:br>
              <a:rPr lang="sr-Latn-RS" dirty="0"/>
            </a:br>
            <a:r>
              <a:rPr lang="sr-Latn-RS" i="1" dirty="0"/>
              <a:t>Viola arsenika</a:t>
            </a:r>
            <a:endParaRPr lang="en-US" dirty="0"/>
          </a:p>
        </p:txBody>
      </p:sp>
      <p:pic>
        <p:nvPicPr>
          <p:cNvPr id="16386" name="Picture 2" descr="Image result for viola arsenica">
            <a:extLst>
              <a:ext uri="{FF2B5EF4-FFF2-40B4-BE49-F238E27FC236}">
                <a16:creationId xmlns:a16="http://schemas.microsoft.com/office/drawing/2014/main" id="{7EA010C3-7FDD-4F06-83EA-B234C9D1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35" y="1556792"/>
            <a:ext cx="6806530" cy="51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9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sr-Latn-RS" dirty="0"/>
              <a:t>Lišajevi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55892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sr-Latn-RS" dirty="0"/>
              <a:t>avno je primećena veza između zagađenja vazduha i prisustva/otsustva lišajeva – Nylander je 1866 objavio izveštaj iz okoline i centra Pariza i prisustva epifitskih lišajeva</a:t>
            </a:r>
          </a:p>
          <a:p>
            <a:r>
              <a:rPr lang="en-US" dirty="0"/>
              <a:t>D</a:t>
            </a:r>
            <a:r>
              <a:rPr lang="sr-Latn-RS" dirty="0"/>
              <a:t>ok su hemijske analize vazduha skupe i zahtevaju skupu opremu, upotreba lišajeva nailazi na masovnu upotrebu u biomonitoringu</a:t>
            </a:r>
          </a:p>
          <a:p>
            <a:r>
              <a:rPr lang="en-US" dirty="0"/>
              <a:t>L</a:t>
            </a:r>
            <a:r>
              <a:rPr lang="sr-Latn-RS" dirty="0"/>
              <a:t>išajevi se koriste u praćenju zagađenja vazduha SO</a:t>
            </a:r>
            <a:r>
              <a:rPr lang="sr-Latn-RS" baseline="-25000" dirty="0"/>
              <a:t>2,</a:t>
            </a:r>
            <a:r>
              <a:rPr lang="sr-Latn-RS" dirty="0"/>
              <a:t> metalima i osiromašenim uranom</a:t>
            </a:r>
            <a:endParaRPr lang="en-US" dirty="0"/>
          </a:p>
        </p:txBody>
      </p:sp>
      <p:pic>
        <p:nvPicPr>
          <p:cNvPr id="2050" name="Picture 2" descr="Image result for lichenes">
            <a:extLst>
              <a:ext uri="{FF2B5EF4-FFF2-40B4-BE49-F238E27FC236}">
                <a16:creationId xmlns:a16="http://schemas.microsoft.com/office/drawing/2014/main" id="{43827605-DA7C-488D-B451-3867289A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7" y="476672"/>
            <a:ext cx="358549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B05F-E654-4D35-B544-B3DF542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Hiperakumulatori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45B1-79EB-4A15-8A8E-01CF6A06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err="1"/>
              <a:t>Hiperakumulatori</a:t>
            </a:r>
            <a:r>
              <a:rPr lang="sr-Latn-RS" dirty="0"/>
              <a:t> – biljke koje mogu da </a:t>
            </a:r>
            <a:r>
              <a:rPr lang="sr-Latn-RS" dirty="0" err="1"/>
              <a:t>alože</a:t>
            </a:r>
            <a:r>
              <a:rPr lang="sr-Latn-RS" dirty="0"/>
              <a:t> odnosno akumuliraju metale koje su i do 100 puta veće nego kod drugih biljaka</a:t>
            </a:r>
          </a:p>
          <a:p>
            <a:r>
              <a:rPr lang="sr-Latn-RS" dirty="0"/>
              <a:t>Do danas </a:t>
            </a:r>
            <a:r>
              <a:rPr lang="sr-Latn-RS" dirty="0" err="1"/>
              <a:t>abeleženo</a:t>
            </a:r>
            <a:r>
              <a:rPr lang="sr-Latn-RS" dirty="0"/>
              <a:t> 400 vrta </a:t>
            </a:r>
            <a:r>
              <a:rPr lang="sr-Latn-RS" dirty="0" err="1"/>
              <a:t>hiperakumulatora</a:t>
            </a:r>
            <a:endParaRPr lang="sr-Latn-RS" dirty="0"/>
          </a:p>
          <a:p>
            <a:r>
              <a:rPr lang="sr-Latn-RS" dirty="0"/>
              <a:t>Najčešće akumuliraju Ni, a potom </a:t>
            </a:r>
            <a:r>
              <a:rPr lang="sr-Latn-RS" dirty="0" err="1"/>
              <a:t>Co</a:t>
            </a:r>
            <a:r>
              <a:rPr lang="sr-Latn-RS" dirty="0"/>
              <a:t>, </a:t>
            </a:r>
            <a:r>
              <a:rPr lang="sr-Latn-RS" dirty="0" err="1"/>
              <a:t>Cu</a:t>
            </a:r>
            <a:r>
              <a:rPr lang="sr-Latn-RS" dirty="0"/>
              <a:t>, </a:t>
            </a:r>
            <a:r>
              <a:rPr lang="sr-Latn-RS" dirty="0" err="1"/>
              <a:t>Zn</a:t>
            </a:r>
            <a:endParaRPr lang="sr-Latn-RS" dirty="0"/>
          </a:p>
          <a:p>
            <a:r>
              <a:rPr lang="sr-Latn-RS" dirty="0"/>
              <a:t>Mali broj biljaka akumulira </a:t>
            </a:r>
            <a:r>
              <a:rPr lang="sr-Latn-RS" dirty="0" err="1"/>
              <a:t>Mn</a:t>
            </a:r>
            <a:r>
              <a:rPr lang="sr-Latn-RS" dirty="0"/>
              <a:t> ili </a:t>
            </a:r>
            <a:r>
              <a:rPr lang="sr-Latn-RS" dirty="0" err="1"/>
              <a:t>Cd</a:t>
            </a:r>
            <a:endParaRPr lang="sr-Latn-RS" dirty="0"/>
          </a:p>
          <a:p>
            <a:r>
              <a:rPr lang="sr-Latn-RS" dirty="0" err="1"/>
              <a:t>Metalofite</a:t>
            </a:r>
            <a:r>
              <a:rPr lang="sr-Latn-RS" dirty="0"/>
              <a:t> – biljke koje i do 1000x nagomilavaju teške metale 0,5 g po 1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2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DFE9-B9FF-4586-8489-F5974EC7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i="1" dirty="0" err="1"/>
              <a:t>Eichhornia</a:t>
            </a:r>
            <a:r>
              <a:rPr lang="sr-Latn-RS" i="1" dirty="0"/>
              <a:t> </a:t>
            </a:r>
            <a:r>
              <a:rPr lang="sr-Latn-RS" i="1" dirty="0" err="1"/>
              <a:t>crassipes</a:t>
            </a:r>
            <a:r>
              <a:rPr lang="sr-Latn-RS" i="1" dirty="0"/>
              <a:t> – </a:t>
            </a:r>
            <a:r>
              <a:rPr lang="sr-Latn-RS" dirty="0"/>
              <a:t>nagomilava </a:t>
            </a:r>
            <a:r>
              <a:rPr lang="sr-Latn-RS" dirty="0" err="1"/>
              <a:t>Pb</a:t>
            </a:r>
            <a:r>
              <a:rPr lang="sr-Latn-RS" dirty="0"/>
              <a:t> i druge toksične supstance iz vode</a:t>
            </a:r>
            <a:endParaRPr lang="en-US" dirty="0"/>
          </a:p>
        </p:txBody>
      </p:sp>
      <p:pic>
        <p:nvPicPr>
          <p:cNvPr id="17410" name="Picture 2" descr="Image result for Eichhornia crassipes">
            <a:extLst>
              <a:ext uri="{FF2B5EF4-FFF2-40B4-BE49-F238E27FC236}">
                <a16:creationId xmlns:a16="http://schemas.microsoft.com/office/drawing/2014/main" id="{45B4F251-4D60-47BC-A33A-01AA9404D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25" y="1715757"/>
            <a:ext cx="6835749" cy="51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6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Makrofite kao indikatori kvaliteta vode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Prema EU direktivi o vodama, makrofite se koriste u bioindikaciji </a:t>
            </a:r>
          </a:p>
          <a:p>
            <a:r>
              <a:rPr lang="en-US" dirty="0"/>
              <a:t>U</a:t>
            </a:r>
            <a:r>
              <a:rPr lang="sr-Latn-RS" dirty="0"/>
              <a:t> makrofite spadaju: makrofitske alge, mahovine, vodene paprati i vodene vaskularne biljke</a:t>
            </a:r>
          </a:p>
          <a:p>
            <a:r>
              <a:rPr lang="en-US" dirty="0"/>
              <a:t>M</a:t>
            </a:r>
            <a:r>
              <a:rPr lang="sr-Latn-RS" dirty="0"/>
              <a:t>onitoring makrofita je obavezujući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sr-Latn-RS" dirty="0"/>
              <a:t>Lišajevi</a:t>
            </a:r>
            <a:endParaRPr lang="en-US" dirty="0"/>
          </a:p>
        </p:txBody>
      </p:sp>
      <p:pic>
        <p:nvPicPr>
          <p:cNvPr id="5" name="Content Placeholder 4" descr="Xmexicanal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41863" y="1610865"/>
            <a:ext cx="5941058" cy="39607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4762872" cy="531619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D</a:t>
            </a:r>
            <a:r>
              <a:rPr lang="sr-Latn-RS" sz="2800" dirty="0"/>
              <a:t>obri biomonitori zagađenja metalima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</a:t>
            </a:r>
            <a:r>
              <a:rPr lang="sr-Latn-RS" sz="2800" dirty="0"/>
              <a:t>dsustvo korenovog sistema 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/>
              <a:t>Usvajanje svih mineralnih komponenti iz vazduha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/>
              <a:t>SO</a:t>
            </a:r>
            <a:r>
              <a:rPr lang="sr-Latn-RS" sz="2800" baseline="-25000" dirty="0"/>
              <a:t>2</a:t>
            </a:r>
            <a:r>
              <a:rPr lang="sr-Latn-RS" sz="2800" dirty="0"/>
              <a:t> dovodi do acidifikacije koja ima negativne efekte na vitalnost i diverzitet lišaja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/>
              <a:t> pošto kontinuirano akumuliraju materiju iz atmosfere, lišajevi reprezentuju prosečnu vrednost sadržaja suve i mokre depozicije iz vazduha, za određeni vremenski period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Lišajevi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5554960" cy="561662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Fotobiont</a:t>
            </a:r>
            <a:r>
              <a:rPr lang="en-US" dirty="0"/>
              <a:t> / </a:t>
            </a:r>
            <a:r>
              <a:rPr lang="sr-Latn-RS" dirty="0" err="1"/>
              <a:t>z</a:t>
            </a:r>
            <a:r>
              <a:rPr lang="en-US" dirty="0" err="1"/>
              <a:t>elene</a:t>
            </a:r>
            <a:r>
              <a:rPr lang="en-US" dirty="0"/>
              <a:t> </a:t>
            </a:r>
            <a:r>
              <a:rPr lang="en-US" dirty="0" err="1"/>
              <a:t>alge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cijanobakterije</a:t>
            </a:r>
          </a:p>
          <a:p>
            <a:r>
              <a:rPr lang="en-US" dirty="0"/>
              <a:t>M</a:t>
            </a:r>
            <a:r>
              <a:rPr lang="sr-Latn-RS" dirty="0"/>
              <a:t>ikobiont/ gljive 75% biomase lišaja</a:t>
            </a:r>
          </a:p>
          <a:p>
            <a:r>
              <a:rPr lang="sr-Latn-RS" dirty="0"/>
              <a:t>13500 vrsta</a:t>
            </a:r>
          </a:p>
          <a:p>
            <a:r>
              <a:rPr lang="en-US" dirty="0"/>
              <a:t>O</a:t>
            </a:r>
            <a:r>
              <a:rPr lang="sr-Latn-RS" dirty="0"/>
              <a:t>sobine koje se prate: stopa rasta, produktivnost, reproduktivni kapacitet, deformiteti, diskoloracija, sadržaj hlorofila, membranski integritet, respiratorna aktivnost, sadržaj jona, geografsko rasprostranjenje itd.</a:t>
            </a:r>
          </a:p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BC1C545-F269-4FCA-BFBE-B6711BAF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9576" y="1791696"/>
            <a:ext cx="4752530" cy="32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202-1493392E9CD0BED60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52" y="404664"/>
            <a:ext cx="8901265" cy="60489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5050904" cy="6741368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sr-Latn-RS" dirty="0"/>
              <a:t>išajevi se mogu okarakterisati kao indikatori – koncentratori – jer akumuliraju tešeke metale u svom talusu</a:t>
            </a:r>
          </a:p>
          <a:p>
            <a:r>
              <a:rPr lang="en-US" dirty="0"/>
              <a:t>L</a:t>
            </a:r>
            <a:r>
              <a:rPr lang="sr-Latn-RS" dirty="0"/>
              <a:t>išajevi akumuliraju metale iz partikula u vazduhu ili iz rastvorenih ili suspendovanih materijala</a:t>
            </a:r>
          </a:p>
          <a:p>
            <a:r>
              <a:rPr lang="en-US" dirty="0"/>
              <a:t>M</a:t>
            </a:r>
            <a:r>
              <a:rPr lang="sr-Latn-RS" dirty="0"/>
              <a:t>ehanizam nije dovoljno poznat, odnosno koji je udeo gljive, a koji alge u akumulaciji</a:t>
            </a:r>
          </a:p>
          <a:p>
            <a:endParaRPr lang="en-US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59F01A1-E104-49A1-A867-F62B905A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59541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85C021-D4B9-49C2-826F-7A57FFDD9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4" b="37482"/>
          <a:stretch/>
        </p:blipFill>
        <p:spPr>
          <a:xfrm>
            <a:off x="601857" y="2924944"/>
            <a:ext cx="8575503" cy="1800200"/>
          </a:xfr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3A5902C-AF24-47AA-8D69-0BBF74D64DEA}"/>
              </a:ext>
            </a:extLst>
          </p:cNvPr>
          <p:cNvSpPr/>
          <p:nvPr/>
        </p:nvSpPr>
        <p:spPr>
          <a:xfrm rot="5400000">
            <a:off x="3887924" y="-2079612"/>
            <a:ext cx="1800200" cy="7920880"/>
          </a:xfrm>
          <a:prstGeom prst="triangle">
            <a:avLst>
              <a:gd name="adj" fmla="val 6008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396AF-A30E-4EC3-B983-93C3032CC756}"/>
              </a:ext>
            </a:extLst>
          </p:cNvPr>
          <p:cNvSpPr txBox="1"/>
          <p:nvPr/>
        </p:nvSpPr>
        <p:spPr>
          <a:xfrm>
            <a:off x="1467520" y="1772816"/>
            <a:ext cx="483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Smanjenje </a:t>
            </a:r>
            <a:r>
              <a:rPr lang="sr-Latn-RS" sz="2800" b="1" dirty="0" err="1"/>
              <a:t>aerozagađenja</a:t>
            </a:r>
            <a:endParaRPr lang="en-US" sz="28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7CED75-033D-47F8-B3EB-4AE132870677}"/>
              </a:ext>
            </a:extLst>
          </p:cNvPr>
          <p:cNvCxnSpPr/>
          <p:nvPr/>
        </p:nvCxnSpPr>
        <p:spPr>
          <a:xfrm>
            <a:off x="1763688" y="450912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8195B-0347-4410-AAA5-DB5B403B7D4C}"/>
              </a:ext>
            </a:extLst>
          </p:cNvPr>
          <p:cNvCxnSpPr/>
          <p:nvPr/>
        </p:nvCxnSpPr>
        <p:spPr>
          <a:xfrm>
            <a:off x="3203848" y="4454741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7CEEFB-EAB9-493B-AE82-7D7C42BD1D0E}"/>
              </a:ext>
            </a:extLst>
          </p:cNvPr>
          <p:cNvCxnSpPr/>
          <p:nvPr/>
        </p:nvCxnSpPr>
        <p:spPr>
          <a:xfrm>
            <a:off x="5148064" y="4454741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6ABD01-F0A2-4C2D-89B7-56F53DB120D7}"/>
              </a:ext>
            </a:extLst>
          </p:cNvPr>
          <p:cNvCxnSpPr/>
          <p:nvPr/>
        </p:nvCxnSpPr>
        <p:spPr>
          <a:xfrm>
            <a:off x="7020272" y="450912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F66D62-BCEA-4338-9220-F5759DF8C9C7}"/>
              </a:ext>
            </a:extLst>
          </p:cNvPr>
          <p:cNvSpPr txBox="1"/>
          <p:nvPr/>
        </p:nvSpPr>
        <p:spPr>
          <a:xfrm>
            <a:off x="1259632" y="549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korasti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BAF2E-2CD9-4145-A80B-D27753C82FB1}"/>
              </a:ext>
            </a:extLst>
          </p:cNvPr>
          <p:cNvSpPr txBox="1"/>
          <p:nvPr/>
        </p:nvSpPr>
        <p:spPr>
          <a:xfrm>
            <a:off x="2718472" y="5475631"/>
            <a:ext cx="12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pahuljasti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4C7C1-8D5C-4657-BE86-0A5CA4AD5732}"/>
              </a:ext>
            </a:extLst>
          </p:cNvPr>
          <p:cNvSpPr txBox="1"/>
          <p:nvPr/>
        </p:nvSpPr>
        <p:spPr>
          <a:xfrm>
            <a:off x="4644008" y="549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listasti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064105-3293-4D1B-A169-200617A52BD6}"/>
              </a:ext>
            </a:extLst>
          </p:cNvPr>
          <p:cNvSpPr txBox="1"/>
          <p:nvPr/>
        </p:nvSpPr>
        <p:spPr>
          <a:xfrm>
            <a:off x="6603065" y="549560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žbunasti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6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29F6-0745-4AD4-9170-694868A0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9EF32D17-64CE-4DEB-94E7-49E9C41F8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3" y="0"/>
            <a:ext cx="9162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766F5-463F-4FCB-848F-CAE775030EB9}"/>
              </a:ext>
            </a:extLst>
          </p:cNvPr>
          <p:cNvSpPr txBox="1"/>
          <p:nvPr/>
        </p:nvSpPr>
        <p:spPr>
          <a:xfrm>
            <a:off x="2157364" y="2852936"/>
            <a:ext cx="475252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Arial Black" panose="020B0A04020102020204" pitchFamily="34" charset="0"/>
              </a:rPr>
              <a:t>Mahovine kao </a:t>
            </a:r>
            <a:r>
              <a:rPr lang="sr-Latn-RS" sz="2400" dirty="0" err="1">
                <a:latin typeface="Arial Black" panose="020B0A04020102020204" pitchFamily="34" charset="0"/>
              </a:rPr>
              <a:t>bioindikatori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5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CD80-6330-41BE-8B4F-23A6048C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Mahovine kao </a:t>
            </a:r>
            <a:r>
              <a:rPr lang="sr-Latn-RS" dirty="0" err="1"/>
              <a:t>bioindikatori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40C5-C6A4-4F16-9EB6-B5C22BF7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97152"/>
            <a:ext cx="8075240" cy="1926815"/>
          </a:xfrm>
        </p:spPr>
        <p:txBody>
          <a:bodyPr>
            <a:normAutofit/>
          </a:bodyPr>
          <a:lstStyle/>
          <a:p>
            <a:r>
              <a:rPr lang="sr-Latn-RS" dirty="0"/>
              <a:t>Su jednostavne građe, </a:t>
            </a:r>
          </a:p>
          <a:p>
            <a:r>
              <a:rPr lang="sr-Latn-RS" dirty="0"/>
              <a:t>Nemaju koren, cvet i seme</a:t>
            </a:r>
          </a:p>
          <a:p>
            <a:r>
              <a:rPr lang="sr-Latn-RS" dirty="0"/>
              <a:t>Razmnožavaju se </a:t>
            </a:r>
            <a:r>
              <a:rPr lang="sr-Latn-RS" dirty="0" err="1"/>
              <a:t>sporama</a:t>
            </a:r>
            <a:endParaRPr lang="en-US" dirty="0"/>
          </a:p>
        </p:txBody>
      </p:sp>
      <p:pic>
        <p:nvPicPr>
          <p:cNvPr id="5122" name="Picture 2" descr="Image result for bioindicators mosses">
            <a:extLst>
              <a:ext uri="{FF2B5EF4-FFF2-40B4-BE49-F238E27FC236}">
                <a16:creationId xmlns:a16="http://schemas.microsoft.com/office/drawing/2014/main" id="{343CB741-FAB7-48D2-B46A-4300EC22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640"/>
            <a:ext cx="5328592" cy="35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88FA9C12-F5B2-441A-BCA5-3F5769CB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00" y="1282325"/>
            <a:ext cx="3267180" cy="52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578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 Theme</vt:lpstr>
      <vt:lpstr>Lišajevi, mahovine i vaskularne biljke kao bioindikatori</vt:lpstr>
      <vt:lpstr>Lišajevi</vt:lpstr>
      <vt:lpstr>Lišajevi</vt:lpstr>
      <vt:lpstr>Lišajevi</vt:lpstr>
      <vt:lpstr>PowerPoint Presentation</vt:lpstr>
      <vt:lpstr>PowerPoint Presentation</vt:lpstr>
      <vt:lpstr>PowerPoint Presentation</vt:lpstr>
      <vt:lpstr>PowerPoint Presentation</vt:lpstr>
      <vt:lpstr>Mahovine kao bioindikatori</vt:lpstr>
      <vt:lpstr>PowerPoint Presentation</vt:lpstr>
      <vt:lpstr>PowerPoint Presentation</vt:lpstr>
      <vt:lpstr>Mielichhoferia elongata – indikator prisustva bakra u podlozi</vt:lpstr>
      <vt:lpstr>PowerPoint Presentation</vt:lpstr>
      <vt:lpstr>Vaskularne biljke kao indikatori</vt:lpstr>
      <vt:lpstr>Biljke indikatori prisustva N u zemljištu</vt:lpstr>
      <vt:lpstr>Koprive – indikatori povećane koncentracije soli N u zemljištu</vt:lpstr>
      <vt:lpstr>Indikatori zemljišta koje je siromašno Ca, a bogato Mg, Ni, Co, Cr (hromom)</vt:lpstr>
      <vt:lpstr>PowerPoint Presentation</vt:lpstr>
      <vt:lpstr>Indikator prisustva arsena –  Viola arsenika</vt:lpstr>
      <vt:lpstr>Hiperakumulatori</vt:lpstr>
      <vt:lpstr>Eichhornia crassipes – nagomilava Pb i druge toksične supstance iz vode</vt:lpstr>
      <vt:lpstr>Makrofite kao indikatori kvaliteta vode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Lišajevi i vaskularne biljke kao bioindikatori</dc:title>
  <dc:creator>Vojislav</dc:creator>
  <cp:lastModifiedBy>Petar Simic</cp:lastModifiedBy>
  <cp:revision>30</cp:revision>
  <dcterms:created xsi:type="dcterms:W3CDTF">2016-04-24T19:19:58Z</dcterms:created>
  <dcterms:modified xsi:type="dcterms:W3CDTF">2018-04-09T17:46:52Z</dcterms:modified>
</cp:coreProperties>
</file>