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2" r:id="rId2"/>
    <p:sldId id="283" r:id="rId3"/>
    <p:sldId id="284" r:id="rId4"/>
    <p:sldId id="285" r:id="rId5"/>
    <p:sldId id="266" r:id="rId6"/>
    <p:sldId id="267" r:id="rId7"/>
    <p:sldId id="268" r:id="rId8"/>
    <p:sldId id="269" r:id="rId9"/>
    <p:sldId id="286" r:id="rId10"/>
    <p:sldId id="257" r:id="rId11"/>
    <p:sldId id="260" r:id="rId12"/>
    <p:sldId id="261" r:id="rId13"/>
    <p:sldId id="281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6CCFF"/>
    <a:srgbClr val="ABD9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ECDC-CB5B-4FFF-BEFF-D04511D7E53C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03712-C420-43D6-B59F-79A53ADA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nkton.jpg"/>
          <p:cNvPicPr>
            <a:picLocks noChangeAspect="1"/>
          </p:cNvPicPr>
          <p:nvPr/>
        </p:nvPicPr>
        <p:blipFill>
          <a:blip r:embed="rId2">
            <a:lum bright="53000" contrast="-77000"/>
          </a:blip>
          <a:srcRect l="10833" r="2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4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7169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Monitoring sistem i bioindikatori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524000"/>
            <a:ext cx="1781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2. Vežba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334000"/>
            <a:ext cx="4351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i="1" dirty="0" smtClean="0">
                <a:solidFill>
                  <a:schemeClr val="accent1">
                    <a:lumMod val="50000"/>
                  </a:schemeClr>
                </a:solidFill>
              </a:rPr>
              <a:t>asistent </a:t>
            </a:r>
            <a:r>
              <a:rPr lang="sr-Latn-RS" sz="2800" b="1" i="1" dirty="0" smtClean="0">
                <a:solidFill>
                  <a:schemeClr val="accent1">
                    <a:lumMod val="50000"/>
                  </a:schemeClr>
                </a:solidFill>
              </a:rPr>
              <a:t>Dragana Predojević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tom-slide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457200"/>
            <a:ext cx="2228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Fitobentos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2860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CS" dirty="0" smtClean="0"/>
              <a:t>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Direktiva o vodama EU nameće kao jednu od obaveznih metoda pri monitoringu površinskih tekućih voda (potoci i reke)</a:t>
            </a:r>
          </a:p>
          <a:p>
            <a:pPr lvl="1"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 monitoring na osnovu bentosnih zajednica silikatnih algi – dijatomni indeksi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600" y="304800"/>
            <a:ext cx="5933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3600" b="1" dirty="0" smtClean="0">
                <a:solidFill>
                  <a:schemeClr val="accent1">
                    <a:lumMod val="50000"/>
                  </a:schemeClr>
                </a:solidFill>
              </a:rPr>
              <a:t>Silikatne alge - Bacillariophyta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371600"/>
            <a:ext cx="8229600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Jednoćelijske i kolonijske mikroskopske alge</a:t>
            </a: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Ćelije su u koloniji povezane izraštajima u obliku bodlji, zubaca ili su spojene galertom</a:t>
            </a:r>
          </a:p>
          <a:p>
            <a:pPr marL="273050" indent="-273050">
              <a:lnSpc>
                <a:spcPct val="90000"/>
              </a:lnSpc>
              <a:buClr>
                <a:srgbClr val="4B5064"/>
              </a:buClr>
            </a:pPr>
            <a:endParaRPr lang="sr-Latn-C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3050" indent="-273050">
              <a:lnSpc>
                <a:spcPct val="90000"/>
              </a:lnSpc>
              <a:buClr>
                <a:srgbClr val="4B5064"/>
              </a:buClr>
            </a:pPr>
            <a:endParaRPr lang="sr-Latn-C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Zašto baš silikatne alge?</a:t>
            </a:r>
          </a:p>
          <a:p>
            <a:pPr marL="742950" lvl="1" indent="-2857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500" dirty="0" smtClean="0">
                <a:solidFill>
                  <a:schemeClr val="accent1">
                    <a:lumMod val="50000"/>
                  </a:schemeClr>
                </a:solidFill>
              </a:rPr>
              <a:t>jer naseljavaju sve akvatične ekosisteme</a:t>
            </a:r>
          </a:p>
          <a:p>
            <a:pPr marL="742950" lvl="1" indent="-2857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500" dirty="0" smtClean="0">
                <a:solidFill>
                  <a:schemeClr val="accent1">
                    <a:lumMod val="50000"/>
                  </a:schemeClr>
                </a:solidFill>
              </a:rPr>
              <a:t>jer su veoma brojne</a:t>
            </a:r>
          </a:p>
          <a:p>
            <a:pPr marL="742950" lvl="1" indent="-2857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500" dirty="0" smtClean="0">
                <a:solidFill>
                  <a:schemeClr val="accent1">
                    <a:lumMod val="50000"/>
                  </a:schemeClr>
                </a:solidFill>
              </a:rPr>
              <a:t>jer su prisutne u svim sezonama</a:t>
            </a:r>
          </a:p>
          <a:p>
            <a:pPr marL="742950" lvl="1" indent="-2857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500" dirty="0" smtClean="0">
                <a:solidFill>
                  <a:schemeClr val="accent1">
                    <a:lumMod val="50000"/>
                  </a:schemeClr>
                </a:solidFill>
              </a:rPr>
              <a:t>jer su izgrađene od čvrstog, trajnog silicijumskog omotača</a:t>
            </a:r>
          </a:p>
          <a:p>
            <a:pPr marL="742950" lvl="1" indent="-2857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500" dirty="0" smtClean="0">
                <a:solidFill>
                  <a:schemeClr val="accent1">
                    <a:lumMod val="50000"/>
                  </a:schemeClr>
                </a:solidFill>
              </a:rPr>
              <a:t>jer su osetljive na zagađenje </a:t>
            </a: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Wingdings" pitchFamily="2" charset="2"/>
              <a:buNone/>
            </a:pPr>
            <a:endParaRPr lang="sr-Latn-C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636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Fitobentos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- Prikupljanje uzoraka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7848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 Koriste se različite metode u zavisnosti od supstrata</a:t>
            </a:r>
          </a:p>
          <a:p>
            <a:pPr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 Najčešće se ispituje epilitna zajednica silikatnih algi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8" name="Picture 5" descr="http://www.phillywatersheds.org/sites/default/files/algae_samp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725315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8256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Fitobentos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- Pripremanje uzoraka za analizu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80772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Radi lakše identifikacije ćelijski sadržaj (hloroplast, citoplazma...) treba da bude otklonjen zajedno sa spoljnim organskim supstancama koje su zatečene u uzorku. </a:t>
            </a:r>
          </a:p>
          <a:p>
            <a:pPr marL="273050" indent="-273050">
              <a:lnSpc>
                <a:spcPct val="80000"/>
              </a:lnSpc>
              <a:buClr>
                <a:srgbClr val="4B5064"/>
              </a:buClr>
            </a:pPr>
            <a:endParaRPr lang="sr-Latn-C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3050" indent="-273050">
              <a:lnSpc>
                <a:spcPct val="8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Vrlo je važno izbeći kontaminaciju uzoraka sa silikatnim algama sa drugog staništa. Stoga mikroskopska stakla moraju biti izuzetno čista, a stakleno posuđe (epruvete, stakleni štapići, pasterove pipete) se koriste samo za jedan uzorak.</a:t>
            </a:r>
          </a:p>
          <a:p>
            <a:pPr marL="273050" indent="-273050">
              <a:lnSpc>
                <a:spcPct val="80000"/>
              </a:lnSpc>
              <a:buClr>
                <a:srgbClr val="4B5064"/>
              </a:buClr>
            </a:pPr>
            <a:endParaRPr lang="sr-Latn-C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3050" indent="-273050">
              <a:lnSpc>
                <a:spcPct val="8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Mikroskopske pločice potrebno je trajno čuvati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1905000"/>
            <a:ext cx="83058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8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/>
              <a:t>Radi lakše identifikacije ćelijski sadržaj (hloroplast, citoplazma...) treba da bude otklonjen zajedno sa spoljnim organskim supstancama koje su zatećene u uzorku. </a:t>
            </a:r>
          </a:p>
          <a:p>
            <a:pPr marL="273050" indent="-273050">
              <a:lnSpc>
                <a:spcPct val="80000"/>
              </a:lnSpc>
              <a:buClr>
                <a:srgbClr val="4B5064"/>
              </a:buClr>
            </a:pPr>
            <a:endParaRPr lang="sr-Latn-CS" sz="2800" dirty="0" smtClean="0"/>
          </a:p>
          <a:p>
            <a:pPr marL="273050" indent="-273050">
              <a:lnSpc>
                <a:spcPct val="8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/>
              <a:t>Vrlo je važno izbeći kontaminaciju uzoraka sa silikatnim algama sa drugog staništa. Stoga mikroskopska stakla moraju biti izuzetno čista, a stakleno posuđe (epruvete, stakleni štapići, pasterove pipete) koriste se samo za jedan uzorak.</a:t>
            </a:r>
          </a:p>
          <a:p>
            <a:pPr marL="273050" indent="-273050">
              <a:lnSpc>
                <a:spcPct val="80000"/>
              </a:lnSpc>
              <a:buClr>
                <a:srgbClr val="4B5064"/>
              </a:buClr>
            </a:pPr>
            <a:endParaRPr lang="sr-Latn-CS" sz="2800" dirty="0" smtClean="0"/>
          </a:p>
          <a:p>
            <a:pPr marL="273050" indent="-273050">
              <a:lnSpc>
                <a:spcPct val="8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/>
              <a:t>Mikroskopske pločice potrebno je trajno čuvati</a:t>
            </a:r>
            <a:endParaRPr lang="sr-Latn-C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Fitobentos</a:t>
            </a:r>
            <a:r>
              <a:rPr lang="sr-Latn-RS" sz="3600" dirty="0" smtClean="0"/>
              <a:t>- Pripremanje uzoraka za izradu trajnih preparata</a:t>
            </a:r>
            <a:endParaRPr lang="en-US" sz="3600" dirty="0"/>
          </a:p>
        </p:txBody>
      </p:sp>
      <p:pic>
        <p:nvPicPr>
          <p:cNvPr id="7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37459" y="381000"/>
            <a:ext cx="890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Fitobentos-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 metode “spaljivanja” silikatnih algi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136339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u="sng" dirty="0" smtClean="0">
                <a:solidFill>
                  <a:schemeClr val="accent1">
                    <a:lumMod val="50000"/>
                  </a:schemeClr>
                </a:solidFill>
              </a:rPr>
              <a:t>Metod hladne kiseline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(sa kalijum p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rmanganatom) se preporučuje za sve tipove uzoraka. Vreme “spaljivanja” uzoraka traje duže. Zahteva upotrebu jakih (opsanih) kiselina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r-Latn-C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3050" indent="-273050">
              <a:buClr>
                <a:srgbClr val="4B5064"/>
              </a:buClr>
              <a:buFont typeface="Wingdings" pitchFamily="2" charset="2"/>
              <a:buNone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 marL="273050" indent="-273050"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u="sng" dirty="0" smtClean="0">
                <a:solidFill>
                  <a:schemeClr val="accent1">
                    <a:lumMod val="50000"/>
                  </a:schemeClr>
                </a:solidFill>
              </a:rPr>
              <a:t>Metod vrućeg peroksida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je pogodan za sve tipove uzoraka. Vreme “spaljivanja” traje kraće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sr-Latn-C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1447800"/>
            <a:ext cx="807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Prave se potapanjem pokrovnih pločica sa silikatnim algama u Naphrax smolu</a:t>
            </a:r>
          </a:p>
          <a:p>
            <a:pPr marL="273050" indent="-273050"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Svaki uzorak bi trebalo da ima oko 30 valvi po vidnom polju (uveličanje 400x).</a:t>
            </a:r>
          </a:p>
          <a:p>
            <a:pPr marL="273050" indent="-273050"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Prave se najčešće 2 preparata svakog uzorka</a:t>
            </a:r>
          </a:p>
          <a:p>
            <a:pPr marL="273050" indent="-273050"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Trajni preparati se moraju obeležavati</a:t>
            </a:r>
          </a:p>
          <a:p>
            <a:pPr marL="273050" indent="-273050"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Etiketa treba da sadrži:</a:t>
            </a:r>
            <a:endParaRPr lang="sr-Latn-C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784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Fitobentos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- Trajni preparati silikatnih algi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Group 23"/>
          <p:cNvGraphicFramePr>
            <a:graphicFrameLocks noGrp="1"/>
          </p:cNvGraphicFramePr>
          <p:nvPr/>
        </p:nvGraphicFramePr>
        <p:xfrm>
          <a:off x="457200" y="4648200"/>
          <a:ext cx="7672388" cy="2042160"/>
        </p:xfrm>
        <a:graphic>
          <a:graphicData uri="http://schemas.openxmlformats.org/drawingml/2006/table">
            <a:tbl>
              <a:tblPr/>
              <a:tblGrid>
                <a:gridCol w="7672388"/>
              </a:tblGrid>
              <a:tr h="181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sr-Latn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Arial" charset="0"/>
                        </a:rPr>
                        <a:t>  Ime sakupljača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sr-Latn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Arial" charset="0"/>
                        </a:rPr>
                        <a:t>  Datum sakuplanja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sr-Latn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Arial" charset="0"/>
                        </a:rPr>
                        <a:t>  Lokalitet</a:t>
                      </a:r>
                      <a:endParaRPr kumimoji="0" lang="sr-Latn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5064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sr-Latn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Arial" charset="0"/>
                        </a:rPr>
                        <a:t>  Supstrat sa koga je uzet uzorak (npr: kamen, biljka,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Arial" charset="0"/>
                        </a:rPr>
                        <a:t>          sediment,vestački uzorak)</a:t>
                      </a:r>
                      <a:endParaRPr kumimoji="0" lang="sr-Latn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5064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sr-Latn-C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B5064"/>
                          </a:solidFill>
                          <a:effectLst/>
                          <a:latin typeface="Arial" charset="0"/>
                        </a:rPr>
                        <a:t>  Datum kada je napravljen preparat</a:t>
                      </a:r>
                      <a:endParaRPr kumimoji="0" lang="sr-Latn-C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5064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sr-Latn-C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228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Fitobentos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sr-Latn-CS" sz="3600" dirty="0" smtClean="0">
                <a:solidFill>
                  <a:schemeClr val="accent1">
                    <a:lumMod val="50000"/>
                  </a:schemeClr>
                </a:solidFill>
              </a:rPr>
              <a:t>Procena relativne brojnosti silikatnih algi- Kvantitativna analiza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6400"/>
            <a:ext cx="61722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U svakom uzorku bi trebalo prebrojati 400 valvi silikatnih algi </a:t>
            </a: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Brojanje silikatnih algi može se vršiti horizontalno ili vertikalno. Veoma je važno da se svako sledeće pomeranje (transekt) ne preklapa sa prethodnim.</a:t>
            </a: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U slučaju da su valve nekompletne, broje se samo one gde je prisutan jedan pol i centralno polje</a:t>
            </a: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Neidentifikovane jedinke smeju da sačinjavaju maksimum 5% ukupnog broja jedinki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17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19800" y="1371600"/>
            <a:ext cx="762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7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34200" y="1371600"/>
            <a:ext cx="1905000" cy="249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91200" y="3962400"/>
            <a:ext cx="153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Valvalni izgled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3962400"/>
            <a:ext cx="163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</a:rPr>
              <a:t>Pleuralni izgled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5" descr="iseceno-39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438946" y="4572000"/>
            <a:ext cx="370505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6477000" y="5029200"/>
            <a:ext cx="6096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77000" y="50292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382000" y="5257800"/>
            <a:ext cx="6096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82000" y="5181600"/>
            <a:ext cx="762000" cy="533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566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Fitobentos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- Dijatomni indeksi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0772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atomni indeksi su najbolji način ispitivanja odnosa između indikatorskih vrsta silikatnih algi i kvaliteta vode u rekama i potocima. </a:t>
            </a: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Indeksi su jednostavan aritmetički izraz zasnovan na brojanju taksona silikatnih algi, a predstavljaju vrednost indikacije ili procenu ekološke amplitude u odnosu na zagađenje. </a:t>
            </a:r>
          </a:p>
          <a:p>
            <a:pPr marL="273050" indent="-273050">
              <a:lnSpc>
                <a:spcPct val="90000"/>
              </a:lnSpc>
              <a:buClr>
                <a:srgbClr val="4B5064"/>
              </a:buClr>
            </a:pPr>
            <a:endParaRPr lang="sr-Latn-C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Softverski paket </a:t>
            </a:r>
            <a:r>
              <a:rPr lang="sr-Latn-CS" sz="2800" b="1" dirty="0" smtClean="0">
                <a:solidFill>
                  <a:schemeClr val="accent1">
                    <a:lumMod val="50000"/>
                  </a:schemeClr>
                </a:solidFill>
              </a:rPr>
              <a:t>OMNIDIA</a:t>
            </a: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endParaRPr lang="sr-Latn-C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AMIN = </a:t>
            </a:r>
            <a:r>
              <a:rPr lang="sr-Latn-RS" sz="28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Achnanthidium minutissimum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Arial" pitchFamily="34" charset="0"/>
              <a:buChar char="•"/>
            </a:pPr>
            <a:endParaRPr lang="sr-Latn-CS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77000" y="5715000"/>
            <a:ext cx="609600" cy="45719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7239000" y="5105400"/>
            <a:ext cx="167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Kodovi silikatnih algi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Daca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429000"/>
            <a:ext cx="8610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REZULTAT JE VREDNOST ZA 17 DIJATOMNIH INDEKSA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1295400"/>
            <a:ext cx="838200" cy="3140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IPS</a:t>
            </a:r>
            <a:endParaRPr lang="sr-Latn-RS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IBD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EPI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-D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DI-CH 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IDP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IDAP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LOBO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DESCY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IDSE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/</a:t>
            </a:r>
            <a:r>
              <a:rPr lang="sr-Cyrl-C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CEE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GENRE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648200"/>
            <a:ext cx="8382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TDI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TID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715000"/>
            <a:ext cx="838200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SID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SLA </a:t>
            </a:r>
            <a:endParaRPr lang="sr-Latn-R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WAT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28800" y="2895600"/>
            <a:ext cx="1219200" cy="228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05000" y="4876800"/>
            <a:ext cx="1219200" cy="228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05000" y="6019800"/>
            <a:ext cx="1219200" cy="228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566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Fitobentos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- Dijatomni indeksi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2743200"/>
            <a:ext cx="3048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G</a:t>
            </a:r>
            <a:r>
              <a:rPr lang="sr-Latn-R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lobalno zagađenje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4495800"/>
            <a:ext cx="533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U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tvrđivanj</a:t>
            </a:r>
            <a:r>
              <a:rPr lang="sr-Latn-R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opterećenosti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vode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nutrijentima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(N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P)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5867400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P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rocen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saprobnosti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+mn-cs"/>
              </a:rPr>
              <a:t>vode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nkton.jpg"/>
          <p:cNvPicPr>
            <a:picLocks noChangeAspect="1"/>
          </p:cNvPicPr>
          <p:nvPr/>
        </p:nvPicPr>
        <p:blipFill>
          <a:blip r:embed="rId2">
            <a:lum bright="53000" contrast="-77000"/>
          </a:blip>
          <a:srcRect l="10833" r="2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4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854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Monitoring površinskih voda na osnovu algi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0772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lnSpc>
                <a:spcPct val="90000"/>
              </a:lnSpc>
              <a:buClr>
                <a:srgbClr val="4B5064"/>
              </a:buClr>
              <a:buFont typeface="Wingdings" pitchFamily="2" charset="2"/>
              <a:buChar char="§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U biomonitoringu se često koriste pojedine  grupe algi, jer brzo reaguju na promene u životnoj sredini, preko njih se mogu sagledati kumulativni efekti različitih faktora, a istovremeno obezbeđuju uočavanje prvih znakova naruševanja ravnoteže u akvatičnim ekosistemima.</a:t>
            </a:r>
            <a:endParaRPr lang="sr-Latn-C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566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Fitobentos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- Dijatomni indeksi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95400"/>
            <a:ext cx="792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Radi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lakšeg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pore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đ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enja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izme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đ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dijatomnih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indeksa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u 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programu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OMNIDIA je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ura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đ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ena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aproksimacija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tako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se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granice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klasa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za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sve dijatomne indekse kreću od 1 do 20 (razlikuju su samo vrednosti za TDI):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352800"/>
            <a:ext cx="5105400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1-4 -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veoma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loš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kvalitet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vode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5-8 -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loš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kvalitet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vode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9-12 - srednji kvalitet vode,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13-16 - dobar kvalitet vode,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17-20 - veoma dobar kvalitet vode</a:t>
            </a:r>
            <a:r>
              <a:rPr lang="sr-Latn-RS" sz="2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566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Fitobentos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- Dijatomni indeksi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Pravilnik o parametrima ekološkog statusa nalaže određivanje sledećih parametara (dijatomnih indeksa) u okviru fitobentosa:</a:t>
            </a:r>
          </a:p>
          <a:p>
            <a:endParaRPr lang="sr-Latn-R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 IPS</a:t>
            </a:r>
          </a:p>
          <a:p>
            <a:pPr>
              <a:buFont typeface="Arial" pitchFamily="34" charset="0"/>
              <a:buChar char="•"/>
            </a:pP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 CEE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diatom-slide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33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7200" y="22098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Odrediti ekološki status datog vodenog tela na osnovu Pravilnika o ekološkom statusu, označiti ga odgovarajućom bojom i prokomentarisati dobijene rezultate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1658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Zadatak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gae_smil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4196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 dirty="0" smtClean="0">
                <a:solidFill>
                  <a:schemeClr val="accent1">
                    <a:lumMod val="50000"/>
                  </a:schemeClr>
                </a:solidFill>
              </a:rPr>
              <a:t>HVALA NA PAŽNJI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nkton.jpg"/>
          <p:cNvPicPr>
            <a:picLocks noChangeAspect="1"/>
          </p:cNvPicPr>
          <p:nvPr/>
        </p:nvPicPr>
        <p:blipFill>
          <a:blip r:embed="rId2">
            <a:lum bright="53000" contrast="-77000"/>
          </a:blip>
          <a:srcRect l="10833" r="2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4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854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Monitoring površinskih voda na osnovu algi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219200"/>
            <a:ext cx="7772400" cy="508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 obuhvata dve grupe metoda koje se koriste po Direktivi o vodama:</a:t>
            </a:r>
          </a:p>
          <a:p>
            <a:pPr lvl="1">
              <a:buFont typeface="Wingdings" pitchFamily="2" charset="2"/>
              <a:buChar char="§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 za određivanje ekološkog (biološkog kvaliteta) statusa jezera i velikih, ravničarskih reka, kao i ekološkog potencijala u akumulacijama, koristi se:</a:t>
            </a:r>
          </a:p>
          <a:p>
            <a:pPr lvl="2">
              <a:buFontTx/>
              <a:buChar char="-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kvalitativni i kvantitativni sastav i biomasa fitoplanktona</a:t>
            </a:r>
          </a:p>
          <a:p>
            <a:pPr lvl="1">
              <a:buFont typeface="Wingdings" pitchFamily="2" charset="2"/>
              <a:buChar char="§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 za određivanje ekološkog (biološkog kvaliteta) statusa reka i potoka: </a:t>
            </a:r>
          </a:p>
          <a:p>
            <a:pPr lvl="2"/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- kvalitativni i kvantitativni sastav fitobentosa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3050" indent="-273050">
              <a:lnSpc>
                <a:spcPct val="90000"/>
              </a:lnSpc>
              <a:buClr>
                <a:srgbClr val="4B5064"/>
              </a:buClr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nkton.jpg"/>
          <p:cNvPicPr>
            <a:picLocks noChangeAspect="1"/>
          </p:cNvPicPr>
          <p:nvPr/>
        </p:nvPicPr>
        <p:blipFill>
          <a:blip r:embed="rId2">
            <a:lum bright="53000" contrast="-77000"/>
          </a:blip>
          <a:srcRect l="10833" r="2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4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457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Fitoplankton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CS" dirty="0" smtClean="0"/>
              <a:t>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Direktiva o vodama EU nameće kao jednu od obaveznih metoda pri monitoringu površinskih stajaćih voda (jezera i akumulacija) i velikih ravničarskih reka</a:t>
            </a:r>
          </a:p>
          <a:p>
            <a:endParaRPr lang="sr-Latn-C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monitoring na osnovu fitoplanktonske zajednice: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4191000"/>
            <a:ext cx="664585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 kvalitativni sastav zajednice fitoplanktona</a:t>
            </a:r>
          </a:p>
          <a:p>
            <a:pP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 kvantitativni sastav zajednice fitoplanktona</a:t>
            </a:r>
          </a:p>
          <a:p>
            <a:pPr>
              <a:buFont typeface="Arial" pitchFamily="34" charset="0"/>
              <a:buChar char="•"/>
            </a:pP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 biomasa fitoplanktona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Fitoplankton- 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Prikupljanje uzoraka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754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za kvalitativnu analizu       za kvantitativnu analizu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8" descr="mr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19812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rut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95400"/>
            <a:ext cx="19812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flaa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048000"/>
            <a:ext cx="2355850" cy="1776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8" descr="http://202.67.224.139/pdimage/49/3863249_lug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997450"/>
            <a:ext cx="11906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rot="16200000" flipH="1">
            <a:off x="3162300" y="2247900"/>
            <a:ext cx="685800" cy="6096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533900" y="2247900"/>
            <a:ext cx="685800" cy="6096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Fitoplankton- 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Laboratorijska analiza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u="sng" dirty="0" smtClean="0">
                <a:solidFill>
                  <a:schemeClr val="accent1">
                    <a:lumMod val="50000"/>
                  </a:schemeClr>
                </a:solidFill>
              </a:rPr>
              <a:t>Kvalitativnom analizom 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uzorka dobijamo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sastav zajednice fitoplanktona</a:t>
            </a:r>
          </a:p>
          <a:p>
            <a:pPr>
              <a:buNone/>
            </a:pP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       1</a:t>
            </a:r>
            <a:r>
              <a:rPr lang="sr-Latn-RS" dirty="0" smtClean="0"/>
              <a:t>                          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sr-Latn-RS" dirty="0" smtClean="0"/>
              <a:t>                               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</a:rPr>
              <a:t> 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7" descr="IMAG3249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304800" y="3581400"/>
            <a:ext cx="2300423" cy="216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IMAG3236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2743200" y="3581400"/>
            <a:ext cx="2945564" cy="221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IMAG3239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5943600" y="3581400"/>
            <a:ext cx="2958950" cy="222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 flipV="1">
            <a:off x="2057400" y="2819400"/>
            <a:ext cx="1066800" cy="1524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257800" y="2819400"/>
            <a:ext cx="1066800" cy="15240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715962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Fitoplankton- 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Laboratorijska analiza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sr-Latn-RS" sz="2800" u="sng" dirty="0" smtClean="0">
                <a:solidFill>
                  <a:schemeClr val="accent1">
                    <a:lumMod val="50000"/>
                  </a:schemeClr>
                </a:solidFill>
              </a:rPr>
              <a:t>Kvantitativnom analizom 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uzoraka dobijamo brojnost jedinki i ćelija fitoplanktonskih organizama u određenoj zapremini vode- 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Utermöhl-ova metoda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6" descr="IMAG324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8568" t="7607" r="19591"/>
          <a:stretch>
            <a:fillRect/>
          </a:stretch>
        </p:blipFill>
        <p:spPr bwMode="auto">
          <a:xfrm>
            <a:off x="1066800" y="2791348"/>
            <a:ext cx="3352800" cy="377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IMAG3235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9975" b="11514"/>
          <a:stretch>
            <a:fillRect/>
          </a:stretch>
        </p:blipFill>
        <p:spPr bwMode="auto">
          <a:xfrm>
            <a:off x="4648200" y="2740128"/>
            <a:ext cx="3886200" cy="390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Fitoplankton- </a:t>
            </a:r>
            <a:r>
              <a:rPr lang="sr-Latn-RS" sz="3600" dirty="0" smtClean="0">
                <a:solidFill>
                  <a:schemeClr val="accent1">
                    <a:lumMod val="50000"/>
                  </a:schemeClr>
                </a:solidFill>
              </a:rPr>
              <a:t>Laboratorijska analiza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sr-Latn-RS" sz="2800" u="sng" dirty="0" smtClean="0">
                <a:solidFill>
                  <a:schemeClr val="accent1">
                    <a:lumMod val="50000"/>
                  </a:schemeClr>
                </a:solidFill>
              </a:rPr>
              <a:t>Određivanje biomase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- na osnovu geometrijskih aproksimacija</a:t>
            </a: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biomasa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koju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dobijamo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matematičkih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formula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ra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žena je u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m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sr-Latn-CS" sz="2800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/l</a:t>
            </a:r>
          </a:p>
          <a:p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predpostavlja se da je gustina ćelijskog sadržaja fitoplanktonskih organizama 1 (približna gustini vode)</a:t>
            </a:r>
          </a:p>
          <a:p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m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sr-Latn-CS" sz="2800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/l = 10</a:t>
            </a:r>
            <a:r>
              <a:rPr lang="sr-Latn-CS" sz="2800" baseline="30000" dirty="0" smtClean="0">
                <a:solidFill>
                  <a:schemeClr val="accent1">
                    <a:lumMod val="50000"/>
                  </a:schemeClr>
                </a:solidFill>
              </a:rPr>
              <a:t>-6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</a:rPr>
              <a:t>m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g/l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geometrijs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973830"/>
            <a:ext cx="4410745" cy="251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nkton.jpg"/>
          <p:cNvPicPr>
            <a:picLocks noChangeAspect="1"/>
          </p:cNvPicPr>
          <p:nvPr/>
        </p:nvPicPr>
        <p:blipFill>
          <a:blip r:embed="rId2">
            <a:lum bright="53000" contrast="-77000"/>
          </a:blip>
          <a:srcRect l="10833" r="2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4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7200" y="14478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Pravilnik o parametrima ekološkog statusa nalaže određivanje sledećih parametara u okviru fitoplanktona: </a:t>
            </a:r>
          </a:p>
          <a:p>
            <a:endParaRPr lang="sr-Latn-R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chemeClr val="accent1">
                    <a:lumMod val="50000"/>
                  </a:schemeClr>
                </a:solidFill>
              </a:rPr>
              <a:t> CYA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 (procenat Cyanobacteria)- izraženo u %</a:t>
            </a:r>
          </a:p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chemeClr val="accent1">
                    <a:lumMod val="50000"/>
                  </a:schemeClr>
                </a:solidFill>
              </a:rPr>
              <a:t> EUG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 (procenat Euglenophyta)- izraženo u %</a:t>
            </a:r>
          </a:p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chemeClr val="accent1">
                    <a:lumMod val="50000"/>
                  </a:schemeClr>
                </a:solidFill>
              </a:rPr>
              <a:t> Abundanca fitoplanktona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- izraženo kao broj ćelija/ml </a:t>
            </a:r>
          </a:p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chemeClr val="accent1">
                    <a:lumMod val="50000"/>
                  </a:schemeClr>
                </a:solidFill>
              </a:rPr>
              <a:t> Biomasa fitoplanktona, hlorofil a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- izraženo u µg/l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81000"/>
            <a:ext cx="2624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chemeClr val="accent1">
                    <a:lumMod val="50000"/>
                  </a:schemeClr>
                </a:solidFill>
              </a:rPr>
              <a:t>Fitoplankton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029200"/>
            <a:ext cx="5296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sr-Latn-RS" sz="2800" dirty="0" smtClean="0">
                <a:solidFill>
                  <a:schemeClr val="accent1">
                    <a:lumMod val="50000"/>
                  </a:schemeClr>
                </a:solidFill>
              </a:rPr>
              <a:t>dređuje se standardnom spektrofotometrijskom analizom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6096000"/>
            <a:ext cx="2372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>
                <a:solidFill>
                  <a:srgbClr val="FF0000"/>
                </a:solidFill>
              </a:rPr>
              <a:t>NEJASNOĆE !!!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876800" y="45720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1025</Words>
  <Application>Microsoft Office PowerPoint</Application>
  <PresentationFormat>On-screen Show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Fitoplankton- Prikupljanje uzoraka</vt:lpstr>
      <vt:lpstr>Fitoplankton- Laboratorijska analiza</vt:lpstr>
      <vt:lpstr>Fitoplankton- Laboratorijska analiza</vt:lpstr>
      <vt:lpstr>Fitoplankton- Laboratorijska analiza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Dragana Predojevic</dc:creator>
  <cp:lastModifiedBy>Dragana</cp:lastModifiedBy>
  <cp:revision>73</cp:revision>
  <dcterms:created xsi:type="dcterms:W3CDTF">2006-08-16T00:00:00Z</dcterms:created>
  <dcterms:modified xsi:type="dcterms:W3CDTF">2016-04-11T14:44:18Z</dcterms:modified>
</cp:coreProperties>
</file>