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CC76-E265-4C69-AC4F-DEA6BF479D3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AF5C4-98F7-4C66-933B-6701B312F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CC76-E265-4C69-AC4F-DEA6BF479D3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AF5C4-98F7-4C66-933B-6701B312F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CC76-E265-4C69-AC4F-DEA6BF479D3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AF5C4-98F7-4C66-933B-6701B312F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DC0FA6-5C19-4043-AF85-6CFE76994F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6CBB04-C53D-4676-B17C-19DF08C9EB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CC76-E265-4C69-AC4F-DEA6BF479D3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AF5C4-98F7-4C66-933B-6701B312F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CC76-E265-4C69-AC4F-DEA6BF479D3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AF5C4-98F7-4C66-933B-6701B312F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CC76-E265-4C69-AC4F-DEA6BF479D3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AF5C4-98F7-4C66-933B-6701B312F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CC76-E265-4C69-AC4F-DEA6BF479D3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AF5C4-98F7-4C66-933B-6701B312F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CC76-E265-4C69-AC4F-DEA6BF479D3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AF5C4-98F7-4C66-933B-6701B312F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CC76-E265-4C69-AC4F-DEA6BF479D3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AF5C4-98F7-4C66-933B-6701B312F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CC76-E265-4C69-AC4F-DEA6BF479D3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AF5C4-98F7-4C66-933B-6701B312F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CC76-E265-4C69-AC4F-DEA6BF479D3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AF5C4-98F7-4C66-933B-6701B312F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6CC76-E265-4C69-AC4F-DEA6BF479D30}" type="datetimeFigureOut">
              <a:rPr lang="en-US" smtClean="0"/>
              <a:pPr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AF5C4-98F7-4C66-933B-6701B312F0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Biomarkeri</a:t>
            </a:r>
            <a:r>
              <a:rPr lang="sr-Latn-RS" dirty="0" smtClean="0"/>
              <a:t> i testovi toksičnosti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Prof. </a:t>
            </a:r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 err="1" smtClean="0"/>
              <a:t>Gordana</a:t>
            </a:r>
            <a:r>
              <a:rPr lang="en-US" dirty="0" smtClean="0"/>
              <a:t> </a:t>
            </a:r>
            <a:r>
              <a:rPr lang="en-US" dirty="0" err="1" smtClean="0"/>
              <a:t>Subakov</a:t>
            </a:r>
            <a:r>
              <a:rPr lang="en-US" dirty="0" smtClean="0"/>
              <a:t> Simi</a:t>
            </a:r>
            <a:r>
              <a:rPr lang="sr-Latn-RS" dirty="0" smtClean="0"/>
              <a:t>ć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Testovi toksičnosti</a:t>
            </a: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toksičnost vode je nezavisan parametar za procenjivanje kvaliteta vode</a:t>
            </a:r>
          </a:p>
          <a:p>
            <a:r>
              <a:rPr lang="sl-SI"/>
              <a:t>toksičnost proističe iz prisustva toksičnih materija u vodi</a:t>
            </a:r>
          </a:p>
          <a:p>
            <a:r>
              <a:rPr lang="sl-SI"/>
              <a:t>toksičnost vode se može kvantifikovati pomoću bioloških testova toksičnosti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39" name="Group 71"/>
          <p:cNvGraphicFramePr>
            <a:graphicFrameLocks noGrp="1"/>
          </p:cNvGraphicFramePr>
          <p:nvPr>
            <p:ph idx="4294967295"/>
          </p:nvPr>
        </p:nvGraphicFramePr>
        <p:xfrm>
          <a:off x="381000" y="838200"/>
          <a:ext cx="8229600" cy="482822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048000"/>
                <a:gridCol w="5181600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Nivo organizacije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Reakcija na toksični nivo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Biocenoza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Promena raznovrsnosti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Populacija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Promena stabilnosti populacije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Organizam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Promena rasta, razmnožavanja i vitaliteta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Tkiva i organi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Promena strukture i funkcije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Ćelija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Promena strukture i metabolizma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Molekul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Promena permabiliteta membr. i enzimatske aktivnosti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Tipovi testova</a:t>
            </a: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“Screening testovi” – </a:t>
            </a:r>
            <a:r>
              <a:rPr lang="sl-SI" sz="2800" dirty="0"/>
              <a:t>akutna toksičnost</a:t>
            </a:r>
          </a:p>
          <a:p>
            <a:r>
              <a:rPr lang="sl-SI" sz="2800" dirty="0"/>
              <a:t>Testovi za uspostavljanje kriterijuma kvaliteta vode</a:t>
            </a:r>
          </a:p>
          <a:p>
            <a:r>
              <a:rPr lang="sl-SI" sz="2800" dirty="0"/>
              <a:t>Monitoring test otpadnih voda</a:t>
            </a:r>
          </a:p>
          <a:p>
            <a:r>
              <a:rPr lang="sl-SI" sz="2800" dirty="0"/>
              <a:t>Testove koje propisuje zakon</a:t>
            </a:r>
          </a:p>
          <a:p>
            <a:r>
              <a:rPr lang="sl-SI" sz="2800" dirty="0"/>
              <a:t>Testovi za monitor</a:t>
            </a:r>
            <a:r>
              <a:rPr lang="en-US" sz="2800" dirty="0" err="1"/>
              <a:t>i</a:t>
            </a:r>
            <a:r>
              <a:rPr lang="sl-SI" sz="2800" dirty="0"/>
              <a:t>ng reka 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4000"/>
              <a:t>Osobine koje mora da zadovoljava test organizam</a:t>
            </a:r>
            <a:endParaRPr lang="en-US" sz="40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osetljivost</a:t>
            </a:r>
          </a:p>
          <a:p>
            <a:r>
              <a:rPr lang="sl-SI"/>
              <a:t>raspoloživost i dostupnost</a:t>
            </a:r>
          </a:p>
          <a:p>
            <a:r>
              <a:rPr lang="sl-SI"/>
              <a:t>ekonomičnost</a:t>
            </a:r>
          </a:p>
          <a:p>
            <a:r>
              <a:rPr lang="sl-SI"/>
              <a:t>upotrebljivost za metode gajenja i poznavanje načina života</a:t>
            </a:r>
          </a:p>
          <a:p>
            <a:r>
              <a:rPr lang="sl-SI"/>
              <a:t>opšte zdravstveno stanje i otpornost na parazite i bolesti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Paramecium test</a:t>
            </a: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981200"/>
            <a:ext cx="4419600" cy="4114800"/>
          </a:xfrm>
        </p:spPr>
        <p:txBody>
          <a:bodyPr/>
          <a:lstStyle/>
          <a:p>
            <a:r>
              <a:rPr lang="sl-SI" sz="2400" i="1"/>
              <a:t>Paramecium caudatum</a:t>
            </a:r>
            <a:r>
              <a:rPr lang="sl-SI" sz="2800" i="1"/>
              <a:t> </a:t>
            </a:r>
          </a:p>
          <a:p>
            <a:r>
              <a:rPr lang="sl-SI" sz="2800"/>
              <a:t>stopa smrtnosti</a:t>
            </a:r>
          </a:p>
          <a:p>
            <a:r>
              <a:rPr lang="sl-SI" sz="2800"/>
              <a:t>2 dana</a:t>
            </a:r>
          </a:p>
          <a:p>
            <a:r>
              <a:rPr lang="sl-SI" sz="2800"/>
              <a:t>akutna toksičnost površinskih, podzemnih i  otpadnih voda</a:t>
            </a:r>
          </a:p>
          <a:p>
            <a:r>
              <a:rPr lang="sl-SI" sz="2800"/>
              <a:t>osetljivost na insekticide</a:t>
            </a:r>
            <a:endParaRPr lang="en-US" sz="2800"/>
          </a:p>
        </p:txBody>
      </p:sp>
      <p:pic>
        <p:nvPicPr>
          <p:cNvPr id="13317" name="Picture 5" descr="paramecium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t="5661"/>
          <a:stretch>
            <a:fillRect/>
          </a:stretch>
        </p:blipFill>
        <p:spPr>
          <a:xfrm>
            <a:off x="466725" y="1676400"/>
            <a:ext cx="3789363" cy="4724400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Tubifeks test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i="1"/>
              <a:t>Tubifex tubifex</a:t>
            </a:r>
          </a:p>
          <a:p>
            <a:pPr>
              <a:lnSpc>
                <a:spcPct val="90000"/>
              </a:lnSpc>
            </a:pPr>
            <a:r>
              <a:rPr lang="en-US" sz="2800"/>
              <a:t>stopa smrtnosti</a:t>
            </a:r>
          </a:p>
          <a:p>
            <a:pPr>
              <a:lnSpc>
                <a:spcPct val="90000"/>
              </a:lnSpc>
            </a:pPr>
            <a:r>
              <a:rPr lang="en-US" sz="2800"/>
              <a:t>3 dana</a:t>
            </a:r>
          </a:p>
          <a:p>
            <a:pPr>
              <a:lnSpc>
                <a:spcPct val="90000"/>
              </a:lnSpc>
            </a:pPr>
            <a:r>
              <a:rPr lang="sl-SI" sz="2800"/>
              <a:t>akutna toksičnost površinskih, podzemnih i  otpadnih voda</a:t>
            </a:r>
          </a:p>
          <a:p>
            <a:pPr>
              <a:lnSpc>
                <a:spcPct val="90000"/>
              </a:lnSpc>
            </a:pPr>
            <a:r>
              <a:rPr lang="en-US" sz="2800"/>
              <a:t>osetljivost na insekticide</a:t>
            </a:r>
          </a:p>
          <a:p>
            <a:pPr>
              <a:lnSpc>
                <a:spcPct val="90000"/>
              </a:lnSpc>
            </a:pPr>
            <a:endParaRPr lang="en-US" sz="2800" i="1"/>
          </a:p>
        </p:txBody>
      </p:sp>
      <p:pic>
        <p:nvPicPr>
          <p:cNvPr id="14341" name="Picture 5" descr="tubifex 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700338"/>
            <a:ext cx="4038600" cy="2674937"/>
          </a:xfrm>
          <a:noFill/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Dafnia test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i="1"/>
              <a:t>Daphnia magna</a:t>
            </a:r>
          </a:p>
          <a:p>
            <a:r>
              <a:rPr lang="en-US" sz="2800"/>
              <a:t>stopa smrtnosti</a:t>
            </a:r>
          </a:p>
          <a:p>
            <a:r>
              <a:rPr lang="en-US" sz="2800"/>
              <a:t>2 dana </a:t>
            </a:r>
            <a:r>
              <a:rPr lang="sl-SI" sz="2800"/>
              <a:t>(</a:t>
            </a:r>
            <a:r>
              <a:rPr lang="en-US" sz="2800"/>
              <a:t>1 dan</a:t>
            </a:r>
            <a:r>
              <a:rPr lang="sl-SI" sz="2800"/>
              <a:t>)</a:t>
            </a:r>
          </a:p>
          <a:p>
            <a:r>
              <a:rPr lang="sl-SI" sz="2800"/>
              <a:t>akutna toksičnost otpadnih voda</a:t>
            </a:r>
          </a:p>
          <a:p>
            <a:r>
              <a:rPr lang="sl-SI" sz="2800"/>
              <a:t>osetljivost na insekticide i teške metale</a:t>
            </a:r>
            <a:endParaRPr lang="en-US" sz="2800"/>
          </a:p>
        </p:txBody>
      </p:sp>
      <p:pic>
        <p:nvPicPr>
          <p:cNvPr id="15367" name="Picture 7" descr="daphnia test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943100"/>
            <a:ext cx="4191000" cy="4191000"/>
          </a:xfrm>
          <a:noFill/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Azelus test</a:t>
            </a: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sl-SI" sz="2800" i="1"/>
              <a:t>Asellus aquaticus</a:t>
            </a:r>
            <a:endParaRPr lang="sl-SI" sz="2800"/>
          </a:p>
          <a:p>
            <a:pPr>
              <a:lnSpc>
                <a:spcPct val="80000"/>
              </a:lnSpc>
            </a:pPr>
            <a:r>
              <a:rPr lang="sl-SI" sz="2800"/>
              <a:t>stopa smrtnosti</a:t>
            </a:r>
          </a:p>
          <a:p>
            <a:pPr>
              <a:lnSpc>
                <a:spcPct val="80000"/>
              </a:lnSpc>
            </a:pPr>
            <a:r>
              <a:rPr lang="sl-SI" sz="2800"/>
              <a:t>2 dana</a:t>
            </a:r>
          </a:p>
          <a:p>
            <a:pPr>
              <a:lnSpc>
                <a:spcPct val="80000"/>
              </a:lnSpc>
            </a:pPr>
            <a:r>
              <a:rPr lang="sl-SI" sz="2800"/>
              <a:t>akutna toksičnost površinskih, podzemnih i  otpadnih voda</a:t>
            </a:r>
          </a:p>
          <a:p>
            <a:pPr>
              <a:lnSpc>
                <a:spcPct val="80000"/>
              </a:lnSpc>
            </a:pPr>
            <a:r>
              <a:rPr lang="sl-SI" sz="2800"/>
              <a:t>osetljivost na insekticide</a:t>
            </a:r>
            <a:r>
              <a:rPr lang="sl-SI" sz="2400"/>
              <a:t> (</a:t>
            </a:r>
            <a:r>
              <a:rPr lang="sl-SI" sz="1800"/>
              <a:t>hlorovani ugljovodonici)</a:t>
            </a:r>
            <a:endParaRPr lang="en-US" sz="2400"/>
          </a:p>
        </p:txBody>
      </p:sp>
      <p:pic>
        <p:nvPicPr>
          <p:cNvPr id="16389" name="Picture 5" descr="asellus 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843213"/>
            <a:ext cx="4038600" cy="2390775"/>
          </a:xfrm>
          <a:noFill/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Gupi test</a:t>
            </a: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76400"/>
            <a:ext cx="40386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2800" i="1"/>
              <a:t>Po</a:t>
            </a:r>
            <a:r>
              <a:rPr lang="en-US" sz="2800" i="1"/>
              <a:t>e</a:t>
            </a:r>
            <a:r>
              <a:rPr lang="sl-SI" sz="2800" i="1"/>
              <a:t>cilia reticulata</a:t>
            </a:r>
            <a:endParaRPr lang="sl-SI" sz="2800"/>
          </a:p>
          <a:p>
            <a:pPr>
              <a:lnSpc>
                <a:spcPct val="90000"/>
              </a:lnSpc>
            </a:pPr>
            <a:r>
              <a:rPr lang="sl-SI" sz="2800"/>
              <a:t>stopa smrtnosti</a:t>
            </a:r>
          </a:p>
          <a:p>
            <a:pPr>
              <a:lnSpc>
                <a:spcPct val="90000"/>
              </a:lnSpc>
            </a:pPr>
            <a:r>
              <a:rPr lang="sl-SI" sz="2800"/>
              <a:t>3 dana</a:t>
            </a:r>
          </a:p>
          <a:p>
            <a:pPr>
              <a:lnSpc>
                <a:spcPct val="90000"/>
              </a:lnSpc>
            </a:pPr>
            <a:r>
              <a:rPr lang="sl-SI" sz="2800"/>
              <a:t>akutna toksičnost površinskih, podzemnih i  otpadnih voda</a:t>
            </a:r>
          </a:p>
          <a:p>
            <a:pPr>
              <a:lnSpc>
                <a:spcPct val="90000"/>
              </a:lnSpc>
            </a:pPr>
            <a:r>
              <a:rPr lang="sl-SI" sz="2800"/>
              <a:t>osetljivost na pesticide, cijanide, fenole, teške metale</a:t>
            </a:r>
            <a:endParaRPr lang="en-US" sz="2800" i="1"/>
          </a:p>
        </p:txBody>
      </p:sp>
      <p:pic>
        <p:nvPicPr>
          <p:cNvPr id="17413" name="Picture 5" descr="poecilia 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560638"/>
            <a:ext cx="4038600" cy="2955925"/>
          </a:xfrm>
          <a:noFill/>
          <a:ln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Pastramka test </a:t>
            </a: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038600" cy="4724400"/>
          </a:xfrm>
        </p:spPr>
        <p:txBody>
          <a:bodyPr/>
          <a:lstStyle/>
          <a:p>
            <a:r>
              <a:rPr lang="sl-SI" sz="2800" i="1"/>
              <a:t>Salmo gairdneri</a:t>
            </a:r>
            <a:endParaRPr lang="sl-SI" sz="2800"/>
          </a:p>
          <a:p>
            <a:r>
              <a:rPr lang="sl-SI" sz="2800"/>
              <a:t>stopa smrtnosti</a:t>
            </a:r>
          </a:p>
          <a:p>
            <a:r>
              <a:rPr lang="sl-SI" sz="2800"/>
              <a:t>3 dana</a:t>
            </a:r>
          </a:p>
          <a:p>
            <a:r>
              <a:rPr lang="sl-SI" sz="2800"/>
              <a:t>akutna toksičnost površinskih, podzemnih i  otpadnih voda</a:t>
            </a:r>
          </a:p>
          <a:p>
            <a:r>
              <a:rPr lang="sl-SI" sz="2800"/>
              <a:t>osetljivost na pesticide, fenole, cijanide i teške metale</a:t>
            </a:r>
            <a:endParaRPr lang="en-US" sz="2800"/>
          </a:p>
        </p:txBody>
      </p:sp>
      <p:pic>
        <p:nvPicPr>
          <p:cNvPr id="18439" name="Picture 7" descr="pastrmka 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692400"/>
            <a:ext cx="4038600" cy="2692400"/>
          </a:xfrm>
          <a:noFill/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Biomarkeri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2841179"/>
          </a:xfrm>
        </p:spPr>
        <p:txBody>
          <a:bodyPr>
            <a:normAutofit fontScale="85000" lnSpcReduction="10000"/>
          </a:bodyPr>
          <a:lstStyle/>
          <a:p>
            <a:r>
              <a:rPr lang="sr-Latn-RS" dirty="0" smtClean="0"/>
              <a:t>Biomarkeri su supstance – ksenobiotici koji su različito prisutni u ćelijskim ili biohemijskim komponentama ili procesima, strukturama ili funkcijama, kao merljiva komponenta na nivou biološkog sistema ili uzorka</a:t>
            </a:r>
          </a:p>
          <a:p>
            <a:r>
              <a:rPr lang="en-US" dirty="0" smtClean="0"/>
              <a:t>K</a:t>
            </a:r>
            <a:r>
              <a:rPr lang="sr-Latn-RS" dirty="0" smtClean="0"/>
              <a:t>senobiotici su supstance koje organizam ne proizvodi, kao na primer koncentracija cijanotoksina u telu čoveka ili ribe</a:t>
            </a:r>
            <a:endParaRPr lang="en-US" dirty="0"/>
          </a:p>
        </p:txBody>
      </p:sp>
      <p:pic>
        <p:nvPicPr>
          <p:cNvPr id="6" name="Picture 5" descr="biomark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3933056"/>
            <a:ext cx="5905500" cy="24848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Ankistrodezmus test</a:t>
            </a: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657600" y="1981200"/>
            <a:ext cx="5029200" cy="4114800"/>
          </a:xfrm>
        </p:spPr>
        <p:txBody>
          <a:bodyPr/>
          <a:lstStyle/>
          <a:p>
            <a:r>
              <a:rPr lang="sl-SI" sz="2800" i="1"/>
              <a:t>Ankistrodesmus falcatus</a:t>
            </a:r>
            <a:endParaRPr lang="sl-SI" sz="2800"/>
          </a:p>
          <a:p>
            <a:r>
              <a:rPr lang="sl-SI" sz="2800"/>
              <a:t>inhibicija razmnožavanja</a:t>
            </a:r>
          </a:p>
          <a:p>
            <a:r>
              <a:rPr lang="sl-SI" sz="2800"/>
              <a:t>10 dana</a:t>
            </a:r>
          </a:p>
          <a:p>
            <a:r>
              <a:rPr lang="sl-SI" sz="2800"/>
              <a:t>akutna toksičnost površinskih, podzemnih i  otpadnih voda</a:t>
            </a:r>
          </a:p>
          <a:p>
            <a:r>
              <a:rPr lang="sl-SI" sz="2800"/>
              <a:t>osetljivost na tenzide i teške metale</a:t>
            </a:r>
            <a:endParaRPr lang="en-US" sz="2800" i="1"/>
          </a:p>
        </p:txBody>
      </p:sp>
      <p:pic>
        <p:nvPicPr>
          <p:cNvPr id="19461" name="Picture 5" descr="ankistrodesmusfalcatus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l="15094" r="26414"/>
          <a:stretch>
            <a:fillRect/>
          </a:stretch>
        </p:blipFill>
        <p:spPr>
          <a:xfrm>
            <a:off x="312738" y="2057400"/>
            <a:ext cx="3030537" cy="3886200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Formidium test</a:t>
            </a: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038600" y="1981200"/>
            <a:ext cx="4648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2800" i="1"/>
              <a:t>Phormidium autumnale</a:t>
            </a:r>
            <a:endParaRPr lang="sl-SI" sz="2800"/>
          </a:p>
          <a:p>
            <a:pPr>
              <a:lnSpc>
                <a:spcPct val="90000"/>
              </a:lnSpc>
            </a:pPr>
            <a:r>
              <a:rPr lang="sl-SI" sz="2800"/>
              <a:t>inhibicija fototaksične reakcije</a:t>
            </a:r>
          </a:p>
          <a:p>
            <a:pPr>
              <a:lnSpc>
                <a:spcPct val="90000"/>
              </a:lnSpc>
            </a:pPr>
            <a:r>
              <a:rPr lang="sl-SI" sz="2800"/>
              <a:t>1 dan</a:t>
            </a:r>
          </a:p>
          <a:p>
            <a:pPr>
              <a:lnSpc>
                <a:spcPct val="90000"/>
              </a:lnSpc>
            </a:pPr>
            <a:r>
              <a:rPr lang="sl-SI" sz="2800"/>
              <a:t>akutna toksičnost površinskih, podzemnih i  otpadnih voda</a:t>
            </a:r>
          </a:p>
          <a:p>
            <a:pPr>
              <a:lnSpc>
                <a:spcPct val="90000"/>
              </a:lnSpc>
            </a:pPr>
            <a:r>
              <a:rPr lang="sl-SI" sz="2800"/>
              <a:t>osetljivost na herbicide i teške metale</a:t>
            </a:r>
            <a:endParaRPr lang="en-US" sz="2800" i="1"/>
          </a:p>
        </p:txBody>
      </p:sp>
      <p:pic>
        <p:nvPicPr>
          <p:cNvPr id="20485" name="Picture 5" descr="Phormidium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r="52727" b="5334"/>
          <a:stretch>
            <a:fillRect/>
          </a:stretch>
        </p:blipFill>
        <p:spPr>
          <a:xfrm>
            <a:off x="304800" y="1828800"/>
            <a:ext cx="3481388" cy="4419600"/>
          </a:xfr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Test klijavosti</a:t>
            </a:r>
            <a:endParaRPr lang="en-US"/>
          </a:p>
        </p:txBody>
      </p:sp>
      <p:pic>
        <p:nvPicPr>
          <p:cNvPr id="21509" name="Picture 5" descr="sinapis 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l="20166"/>
          <a:stretch>
            <a:fillRect/>
          </a:stretch>
        </p:blipFill>
        <p:spPr>
          <a:xfrm>
            <a:off x="915988" y="1981200"/>
            <a:ext cx="3119437" cy="4114800"/>
          </a:xfrm>
          <a:noFill/>
          <a:ln/>
        </p:spPr>
      </p:pic>
      <p:sp>
        <p:nvSpPr>
          <p:cNvPr id="2150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l-SI" sz="2800" i="1"/>
              <a:t>Sinapis alba</a:t>
            </a:r>
            <a:endParaRPr lang="sl-SI" sz="2800"/>
          </a:p>
          <a:p>
            <a:pPr>
              <a:lnSpc>
                <a:spcPct val="90000"/>
              </a:lnSpc>
            </a:pPr>
            <a:r>
              <a:rPr lang="sl-SI" sz="2800"/>
              <a:t>inhibicija rasta korenčića</a:t>
            </a:r>
            <a:r>
              <a:rPr lang="en-US" sz="2800"/>
              <a:t> </a:t>
            </a:r>
            <a:r>
              <a:rPr lang="sl-SI" sz="2800"/>
              <a:t>i hipokotila</a:t>
            </a:r>
          </a:p>
          <a:p>
            <a:pPr>
              <a:lnSpc>
                <a:spcPct val="90000"/>
              </a:lnSpc>
            </a:pPr>
            <a:r>
              <a:rPr lang="sl-SI" sz="2800"/>
              <a:t>3 do 5 dana</a:t>
            </a:r>
          </a:p>
          <a:p>
            <a:pPr>
              <a:lnSpc>
                <a:spcPct val="90000"/>
              </a:lnSpc>
            </a:pPr>
            <a:r>
              <a:rPr lang="sl-SI" sz="2800"/>
              <a:t>akutna toksičnost voda za navodnjavanje</a:t>
            </a:r>
          </a:p>
          <a:p>
            <a:pPr>
              <a:lnSpc>
                <a:spcPct val="90000"/>
              </a:lnSpc>
            </a:pPr>
            <a:r>
              <a:rPr lang="sl-SI" sz="2800"/>
              <a:t>osetljivost na toksine algi i teške metale</a:t>
            </a:r>
            <a:endParaRPr lang="en-US" sz="2800" i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Lepidium test</a:t>
            </a: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981200"/>
            <a:ext cx="426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2800" i="1"/>
              <a:t>Lepidium sativum</a:t>
            </a:r>
          </a:p>
          <a:p>
            <a:pPr>
              <a:lnSpc>
                <a:spcPct val="90000"/>
              </a:lnSpc>
            </a:pPr>
            <a:r>
              <a:rPr lang="sl-SI" sz="2800"/>
              <a:t>inhibicija rasta korenčića</a:t>
            </a:r>
          </a:p>
          <a:p>
            <a:pPr>
              <a:lnSpc>
                <a:spcPct val="90000"/>
              </a:lnSpc>
            </a:pPr>
            <a:r>
              <a:rPr lang="sl-SI" sz="2800"/>
              <a:t>2 dana</a:t>
            </a:r>
          </a:p>
          <a:p>
            <a:pPr>
              <a:lnSpc>
                <a:spcPct val="90000"/>
              </a:lnSpc>
            </a:pPr>
            <a:r>
              <a:rPr lang="sl-SI" sz="2800"/>
              <a:t>akutna toksičnost površinskih, podzemnih i  otpadnih voda</a:t>
            </a:r>
          </a:p>
          <a:p>
            <a:pPr>
              <a:lnSpc>
                <a:spcPct val="90000"/>
              </a:lnSpc>
            </a:pPr>
            <a:r>
              <a:rPr lang="sl-SI" sz="2800"/>
              <a:t>osetljivost na teške metale i fenole</a:t>
            </a:r>
          </a:p>
          <a:p>
            <a:pPr>
              <a:lnSpc>
                <a:spcPct val="90000"/>
              </a:lnSpc>
            </a:pPr>
            <a:endParaRPr lang="en-US" sz="2800" i="1"/>
          </a:p>
        </p:txBody>
      </p:sp>
      <p:pic>
        <p:nvPicPr>
          <p:cNvPr id="22535" name="Picture 7" descr="slika10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58850" y="2019300"/>
            <a:ext cx="3033713" cy="4038600"/>
          </a:xfrm>
          <a:noFill/>
          <a:ln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Alium test</a:t>
            </a: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1981200"/>
            <a:ext cx="4419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2800" i="1"/>
              <a:t>Allium cepa</a:t>
            </a:r>
            <a:endParaRPr lang="sl-SI" sz="2800"/>
          </a:p>
          <a:p>
            <a:pPr>
              <a:lnSpc>
                <a:spcPct val="90000"/>
              </a:lnSpc>
            </a:pPr>
            <a:r>
              <a:rPr lang="sl-SI" sz="2800"/>
              <a:t>inhibicija rasta korenčića</a:t>
            </a:r>
          </a:p>
          <a:p>
            <a:pPr>
              <a:lnSpc>
                <a:spcPct val="90000"/>
              </a:lnSpc>
            </a:pPr>
            <a:r>
              <a:rPr lang="sl-SI" sz="2800"/>
              <a:t>2 dana</a:t>
            </a:r>
          </a:p>
          <a:p>
            <a:pPr>
              <a:lnSpc>
                <a:spcPct val="90000"/>
              </a:lnSpc>
            </a:pPr>
            <a:r>
              <a:rPr lang="sl-SI" sz="2800"/>
              <a:t>akutna toksičnost vode za piće, površinskih, podzemnih i  otpadnih voda</a:t>
            </a:r>
          </a:p>
          <a:p>
            <a:pPr>
              <a:lnSpc>
                <a:spcPct val="90000"/>
              </a:lnSpc>
            </a:pPr>
            <a:r>
              <a:rPr lang="sl-SI" sz="2800"/>
              <a:t>osetljivost na teške metale</a:t>
            </a:r>
            <a:endParaRPr lang="en-US" sz="2800" i="1"/>
          </a:p>
        </p:txBody>
      </p:sp>
      <p:pic>
        <p:nvPicPr>
          <p:cNvPr id="23559" name="Picture 7" descr="slika01a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8488" y="1949450"/>
            <a:ext cx="3375025" cy="4114800"/>
          </a:xfrm>
          <a:noFill/>
          <a:ln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Sistem toksičnosti</a:t>
            </a: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2800"/>
              <a:t>1965. g., prihvaćeni su principi Sistema toksičnosti, koji obuhvata sledeće nivoe:</a:t>
            </a:r>
          </a:p>
          <a:p>
            <a:r>
              <a:rPr lang="sl-SI" sz="2800" b="1"/>
              <a:t>K= Katarobnost</a:t>
            </a:r>
            <a:r>
              <a:rPr lang="sl-SI" sz="2800"/>
              <a:t> – </a:t>
            </a:r>
            <a:r>
              <a:rPr lang="sl-SI" sz="2800" b="1"/>
              <a:t>atoksičnost</a:t>
            </a:r>
            <a:r>
              <a:rPr lang="sl-SI" sz="2800"/>
              <a:t>, utvrđuje se na osnovu standarda za pijaću vodu</a:t>
            </a:r>
          </a:p>
          <a:p>
            <a:r>
              <a:rPr lang="sl-SI" sz="2800" b="1"/>
              <a:t>L= Limnotoksičnost</a:t>
            </a:r>
            <a:r>
              <a:rPr lang="sl-SI" sz="2800"/>
              <a:t> obuhvata površinske i podzemne koje sadrže manje količine toksičnih supstanci</a:t>
            </a:r>
          </a:p>
          <a:p>
            <a:r>
              <a:rPr lang="sl-SI" sz="2800" b="1"/>
              <a:t>E= Eutoksičnost</a:t>
            </a:r>
            <a:r>
              <a:rPr lang="sl-SI" sz="2800"/>
              <a:t> u takvoj vodi nema živih bića</a:t>
            </a:r>
            <a:endParaRPr lang="en-US" sz="2800" b="1"/>
          </a:p>
          <a:p>
            <a:endParaRPr lang="en-US" sz="2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Limnotoksičnost</a:t>
            </a: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sadrže toksične supstance koje dovode do eliminacije većeg ili manjeg broja organizama. Deli se na 4 podnivoa:</a:t>
            </a:r>
          </a:p>
          <a:p>
            <a:pPr lvl="1"/>
            <a:r>
              <a:rPr lang="sl-SI" b="1"/>
              <a:t>Oligotoksičnost</a:t>
            </a:r>
          </a:p>
          <a:p>
            <a:pPr lvl="1"/>
            <a:r>
              <a:rPr lang="sl-SI" b="1"/>
              <a:t>-</a:t>
            </a:r>
            <a:r>
              <a:rPr lang="sl-SI" b="1">
                <a:latin typeface="Symbol" pitchFamily="18" charset="2"/>
              </a:rPr>
              <a:t>b</a:t>
            </a:r>
            <a:r>
              <a:rPr lang="sl-SI" b="1"/>
              <a:t>-mezotoksičnost</a:t>
            </a:r>
          </a:p>
          <a:p>
            <a:pPr lvl="1"/>
            <a:r>
              <a:rPr lang="sl-SI" b="1"/>
              <a:t>-</a:t>
            </a:r>
            <a:r>
              <a:rPr lang="sl-SI" b="1">
                <a:latin typeface="Symbol" pitchFamily="18" charset="2"/>
              </a:rPr>
              <a:t>a</a:t>
            </a:r>
            <a:r>
              <a:rPr lang="sl-SI" b="1">
                <a:latin typeface="Arial Unicode MS" pitchFamily="34" charset="-128"/>
              </a:rPr>
              <a:t>-mezotoksičnost</a:t>
            </a:r>
          </a:p>
          <a:p>
            <a:pPr lvl="1"/>
            <a:r>
              <a:rPr lang="sl-SI" b="1">
                <a:latin typeface="Arial Unicode MS" pitchFamily="34" charset="-128"/>
              </a:rPr>
              <a:t>politoksičnost</a:t>
            </a:r>
            <a:endParaRPr lang="en-US" b="1">
              <a:latin typeface="Arial Unicode MS" pitchFamily="34" charset="-128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Sistem toksičnosti:</a:t>
            </a:r>
            <a:endParaRPr lang="en-US"/>
          </a:p>
        </p:txBody>
      </p:sp>
      <p:graphicFrame>
        <p:nvGraphicFramePr>
          <p:cNvPr id="63491" name="Group 3"/>
          <p:cNvGraphicFramePr>
            <a:graphicFrameLocks noGrp="1"/>
          </p:cNvGraphicFramePr>
          <p:nvPr>
            <p:ph idx="1"/>
          </p:nvPr>
        </p:nvGraphicFramePr>
        <p:xfrm>
          <a:off x="457200" y="1981200"/>
          <a:ext cx="8229600" cy="411480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657600"/>
                <a:gridCol w="4572000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stupanj toksičnosti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inhibicija ili mortalitet (%)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atoksičnost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oligotoksičnost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 – 30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beta-mezotoksičnost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31 – 50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alfa-mezotoksičnost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51 – 70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politoksičnost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71 – 90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eutoksičnost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91 - 100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Lepidium test</a:t>
            </a: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686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/>
              <a:t>test klijanja</a:t>
            </a:r>
          </a:p>
          <a:p>
            <a:pPr>
              <a:lnSpc>
                <a:spcPct val="90000"/>
              </a:lnSpc>
            </a:pPr>
            <a:r>
              <a:rPr lang="sl-SI"/>
              <a:t>vrtna salata </a:t>
            </a:r>
            <a:r>
              <a:rPr lang="sl-SI" i="1"/>
              <a:t>Lepidium sativum</a:t>
            </a:r>
            <a:endParaRPr lang="sl-SI"/>
          </a:p>
          <a:p>
            <a:pPr>
              <a:lnSpc>
                <a:spcPct val="90000"/>
              </a:lnSpc>
            </a:pPr>
            <a:r>
              <a:rPr lang="sl-SI"/>
              <a:t>toksičnost vodotoka i otpadne vode</a:t>
            </a:r>
          </a:p>
          <a:p>
            <a:pPr>
              <a:lnSpc>
                <a:spcPct val="90000"/>
              </a:lnSpc>
            </a:pPr>
            <a:r>
              <a:rPr lang="sl-SI"/>
              <a:t>dužina korenčića je obrnuto proporcionalna subletalnim koncentracijama zagađivača</a:t>
            </a:r>
          </a:p>
          <a:p>
            <a:pPr>
              <a:lnSpc>
                <a:spcPct val="90000"/>
              </a:lnSpc>
            </a:pPr>
            <a:r>
              <a:rPr lang="sl-SI"/>
              <a:t>letalne koncentracije u</a:t>
            </a:r>
            <a:r>
              <a:rPr lang="en-US"/>
              <a:t> </a:t>
            </a:r>
            <a:r>
              <a:rPr lang="sl-SI"/>
              <a:t>potpunosti zaustavljaju rast korenčića</a:t>
            </a:r>
          </a:p>
          <a:p>
            <a:pPr>
              <a:lnSpc>
                <a:spcPct val="90000"/>
              </a:lnSpc>
            </a:pPr>
            <a:r>
              <a:rPr lang="sl-SI"/>
              <a:t>dobijene vrednosti porede se </a:t>
            </a:r>
            <a:r>
              <a:rPr lang="en-US"/>
              <a:t>sa </a:t>
            </a:r>
            <a:r>
              <a:rPr lang="sl-SI"/>
              <a:t>kontrolnim  </a:t>
            </a:r>
            <a:endParaRPr lang="en-US" i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Postupak – 1.</a:t>
            </a: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1981200"/>
            <a:ext cx="4495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sz="2800"/>
              <a:t>24 časa pre postavljanja eksperimenta česmenska voda se ostavi da odstoji u širokoj otvorenoj posudi</a:t>
            </a:r>
            <a:endParaRPr lang="en-US" sz="2800"/>
          </a:p>
          <a:p>
            <a:pPr>
              <a:lnSpc>
                <a:spcPct val="90000"/>
              </a:lnSpc>
            </a:pPr>
            <a:r>
              <a:rPr lang="sl-SI" sz="2800"/>
              <a:t>držanje vode na sobnoj temperaturi najmanje 2 sata, radi izjednačavanja sa sobnom temperaturom</a:t>
            </a:r>
            <a:endParaRPr lang="en-US" sz="2800"/>
          </a:p>
        </p:txBody>
      </p:sp>
      <p:pic>
        <p:nvPicPr>
          <p:cNvPr id="50180" name="Picture 4" descr="slika0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95538"/>
            <a:ext cx="3581400" cy="3284537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Biomarkeri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sr-Latn-RS" dirty="0" smtClean="0"/>
              <a:t>e koriste u </a:t>
            </a:r>
            <a:r>
              <a:rPr lang="sr-Latn-RS" dirty="0" smtClean="0"/>
              <a:t>biomonitoringu</a:t>
            </a:r>
            <a:endParaRPr lang="sr-Latn-RS" dirty="0" smtClean="0"/>
          </a:p>
          <a:p>
            <a:r>
              <a:rPr lang="en-US" dirty="0" smtClean="0"/>
              <a:t>N</a:t>
            </a:r>
            <a:r>
              <a:rPr lang="sr-Latn-RS" dirty="0" smtClean="0"/>
              <a:t>einvazivne tehnike</a:t>
            </a:r>
          </a:p>
          <a:p>
            <a:r>
              <a:rPr lang="en-US" dirty="0" smtClean="0"/>
              <a:t>D</a:t>
            </a:r>
            <a:r>
              <a:rPr lang="sr-Latn-RS" dirty="0" smtClean="0"/>
              <a:t>ugotrajno praćenje određenih procesa ili stanja životne sredine</a:t>
            </a:r>
          </a:p>
          <a:p>
            <a:r>
              <a:rPr lang="en-US" dirty="0" smtClean="0"/>
              <a:t>B</a:t>
            </a:r>
            <a:r>
              <a:rPr lang="sr-Latn-RS" dirty="0" smtClean="0"/>
              <a:t>iomarker je na primer </a:t>
            </a:r>
            <a:endParaRPr lang="sr-Latn-RS" dirty="0" smtClean="0"/>
          </a:p>
          <a:p>
            <a:pPr>
              <a:buNone/>
            </a:pPr>
            <a:r>
              <a:rPr lang="sr-Latn-RS" dirty="0" smtClean="0"/>
              <a:t>oštećenje </a:t>
            </a:r>
            <a:r>
              <a:rPr lang="sr-Latn-RS" dirty="0" smtClean="0"/>
              <a:t>DNK molekula</a:t>
            </a:r>
          </a:p>
          <a:p>
            <a:endParaRPr lang="en-US" dirty="0"/>
          </a:p>
        </p:txBody>
      </p:sp>
      <p:pic>
        <p:nvPicPr>
          <p:cNvPr id="4" name="Picture 3" descr="com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9712" y="3933056"/>
            <a:ext cx="4394288" cy="223912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Postupak – 2.</a:t>
            </a: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sz="2800"/>
              <a:t>odabere se 20 do 25 zdravih semena vrtne salate</a:t>
            </a:r>
            <a:endParaRPr lang="en-US" sz="2800"/>
          </a:p>
        </p:txBody>
      </p:sp>
      <p:pic>
        <p:nvPicPr>
          <p:cNvPr id="51205" name="Picture 5" descr="slika10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520950"/>
            <a:ext cx="4038600" cy="3033713"/>
          </a:xfrm>
          <a:noFill/>
          <a:ln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Postupak – 3.</a:t>
            </a:r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sz="2800"/>
              <a:t>Obeležiti svaku petri šolja markerom:</a:t>
            </a:r>
          </a:p>
          <a:p>
            <a:pPr lvl="2"/>
            <a:r>
              <a:rPr lang="sl-SI" sz="2000"/>
              <a:t>K – kontrola</a:t>
            </a:r>
          </a:p>
          <a:p>
            <a:pPr lvl="2"/>
            <a:r>
              <a:rPr lang="sl-SI" sz="2000"/>
              <a:t>D – nerazblažena voda</a:t>
            </a:r>
          </a:p>
          <a:p>
            <a:pPr lvl="2"/>
            <a:r>
              <a:rPr lang="sl-SI" sz="2000"/>
              <a:t>1:1 – razblažena voda sa česmenskom u odnosu 1:1</a:t>
            </a:r>
            <a:endParaRPr lang="en-US" sz="2000"/>
          </a:p>
          <a:p>
            <a:pPr lvl="1">
              <a:buFont typeface="Wingdings" pitchFamily="2" charset="2"/>
              <a:buNone/>
            </a:pPr>
            <a:endParaRPr lang="en-US" sz="2400"/>
          </a:p>
        </p:txBody>
      </p:sp>
      <p:pic>
        <p:nvPicPr>
          <p:cNvPr id="52229" name="Picture 5" descr="slika1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01875"/>
            <a:ext cx="4038600" cy="3471863"/>
          </a:xfrm>
          <a:noFill/>
          <a:ln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Postupak – 4.</a:t>
            </a: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sz="2800"/>
              <a:t>U svaku Petri šolju se umetne filter papir</a:t>
            </a:r>
            <a:endParaRPr lang="en-US" sz="2800"/>
          </a:p>
        </p:txBody>
      </p:sp>
      <p:pic>
        <p:nvPicPr>
          <p:cNvPr id="53253" name="Picture 5" descr="slika1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276475"/>
            <a:ext cx="4038600" cy="3524250"/>
          </a:xfrm>
          <a:noFill/>
          <a:ln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Postupak – 5.</a:t>
            </a:r>
            <a:endParaRPr 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sz="2800"/>
              <a:t>U svaku petri šolju smešta se pincetom 20 do 25 semena vrtne salate</a:t>
            </a:r>
            <a:endParaRPr lang="en-US" sz="2800"/>
          </a:p>
        </p:txBody>
      </p:sp>
      <p:pic>
        <p:nvPicPr>
          <p:cNvPr id="54277" name="Picture 5" descr="slika14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68550"/>
            <a:ext cx="4038600" cy="3340100"/>
          </a:xfrm>
          <a:noFill/>
          <a:ln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Postupak – 6.</a:t>
            </a:r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sz="2800"/>
              <a:t>Filter papir svake petri šolje se natopi sa 3 ml odgovarajućeg test rastvora</a:t>
            </a:r>
            <a:endParaRPr lang="en-US" sz="2800"/>
          </a:p>
        </p:txBody>
      </p:sp>
      <p:pic>
        <p:nvPicPr>
          <p:cNvPr id="55301" name="Picture 5" descr="slika1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649538"/>
            <a:ext cx="4038600" cy="2776537"/>
          </a:xfrm>
          <a:noFill/>
          <a:ln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Postupak – 7.</a:t>
            </a:r>
            <a:endParaRPr lang="en-US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sz="2800"/>
              <a:t>Petri šolje sa semenima se odlažu na mračno mesto i posle 24 časa se semena prenose u drugu petri šolju sa svežim test rastvorom</a:t>
            </a:r>
            <a:endParaRPr lang="en-US" sz="2800"/>
          </a:p>
        </p:txBody>
      </p:sp>
      <p:pic>
        <p:nvPicPr>
          <p:cNvPr id="56329" name="Picture 9" descr="slika15b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144713"/>
            <a:ext cx="4038600" cy="3786187"/>
          </a:xfrm>
          <a:noFill/>
          <a:ln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Postupak – 8.</a:t>
            </a:r>
            <a:endParaRPr lang="en-US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sz="2800"/>
              <a:t>meri se dužina korenčića milimetarskim papirom, lenjirom ili nonijusom</a:t>
            </a:r>
            <a:endParaRPr lang="en-US" sz="2800"/>
          </a:p>
        </p:txBody>
      </p:sp>
      <p:pic>
        <p:nvPicPr>
          <p:cNvPr id="58373" name="Picture 5" descr="slika16a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7575" y="2019300"/>
            <a:ext cx="3117850" cy="4038600"/>
          </a:xfrm>
          <a:noFill/>
          <a:ln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Postupak – 9.</a:t>
            </a: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l-SI"/>
              <a:t>Na osnovu dobijenih % vrednosti rasta korenčića izračunati % inhibicije i odrediti nivo toksičnosti vode</a:t>
            </a:r>
          </a:p>
          <a:p>
            <a:pPr>
              <a:lnSpc>
                <a:spcPct val="90000"/>
              </a:lnSpc>
            </a:pPr>
            <a:endParaRPr lang="sl-SI"/>
          </a:p>
          <a:p>
            <a:pPr>
              <a:lnSpc>
                <a:spcPct val="90000"/>
              </a:lnSpc>
            </a:pPr>
            <a:r>
              <a:rPr lang="sl-SI"/>
              <a:t>% inhibicije = 100% - % rasta korenčića u odnosu na kontrolu</a:t>
            </a:r>
          </a:p>
          <a:p>
            <a:pPr>
              <a:lnSpc>
                <a:spcPct val="90000"/>
              </a:lnSpc>
            </a:pPr>
            <a:r>
              <a:rPr lang="sl-SI"/>
              <a:t>Dobijene vrednosti se mogu prikazati grafički kao i u Allium testu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Biomarkeri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3568" y="2348880"/>
            <a:ext cx="2592288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sz="2400" b="1" dirty="0" smtClean="0"/>
              <a:t>Biomarkeri izloženosti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5436096" y="2420888"/>
            <a:ext cx="2448272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sz="2400" b="1" dirty="0" smtClean="0"/>
              <a:t>Biomarkeri efekta delovanja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3203848" y="3789040"/>
            <a:ext cx="2448272" cy="8640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Latn-RS" sz="2400" b="1" dirty="0" smtClean="0"/>
              <a:t>Biomarkeri osetljivosti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771800" y="1268760"/>
            <a:ext cx="158417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55976" y="1268760"/>
            <a:ext cx="72008" cy="252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55976" y="1268760"/>
            <a:ext cx="2160240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Evropska direktiva o vodama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Obalske zone mora</a:t>
            </a:r>
          </a:p>
          <a:p>
            <a:r>
              <a:rPr lang="en-US" dirty="0" smtClean="0"/>
              <a:t>B</a:t>
            </a:r>
            <a:r>
              <a:rPr lang="sr-Latn-RS" dirty="0" smtClean="0"/>
              <a:t>iomarkeri se koriste u školjkama</a:t>
            </a:r>
          </a:p>
          <a:p>
            <a:r>
              <a:rPr lang="en-US" dirty="0" smtClean="0"/>
              <a:t>V</a:t>
            </a:r>
            <a:r>
              <a:rPr lang="sr-Latn-RS" dirty="0" smtClean="0"/>
              <a:t>eoma su korisni za praćenje osteljivosti ekosistema</a:t>
            </a:r>
          </a:p>
          <a:p>
            <a:r>
              <a:rPr lang="en-US" dirty="0" smtClean="0"/>
              <a:t>D</a:t>
            </a:r>
            <a:r>
              <a:rPr lang="sr-Latn-RS" dirty="0" smtClean="0"/>
              <a:t>obijamo informacije na rane reakcije </a:t>
            </a:r>
            <a:r>
              <a:rPr lang="sr-Latn-RS" dirty="0" smtClean="0"/>
              <a:t>živog </a:t>
            </a:r>
            <a:r>
              <a:rPr lang="sr-Latn-RS" dirty="0" smtClean="0"/>
              <a:t>sveta na prisustvo sredinskih stresnih faktora kao </a:t>
            </a:r>
            <a:r>
              <a:rPr lang="sr-Latn-RS" dirty="0" smtClean="0"/>
              <a:t>što su </a:t>
            </a:r>
            <a:r>
              <a:rPr lang="sr-Latn-RS" dirty="0" smtClean="0"/>
              <a:t>zagađenje ili prisustvo prirodnih polutanata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 smtClean="0"/>
              <a:t>Ekotoksikološki testovi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</a:t>
            </a:r>
            <a:r>
              <a:rPr lang="sr-Latn-RS" dirty="0" smtClean="0"/>
              <a:t>u biološki eksperimenti na različitim test organizmima u prisustvu hemijskih supstanci ili uzoraka iz okoline</a:t>
            </a:r>
          </a:p>
          <a:p>
            <a:r>
              <a:rPr lang="en-US" dirty="0" smtClean="0"/>
              <a:t>N</a:t>
            </a:r>
            <a:r>
              <a:rPr lang="sr-Latn-RS" dirty="0" smtClean="0"/>
              <a:t>pr. </a:t>
            </a:r>
            <a:r>
              <a:rPr lang="sr-Latn-RS" dirty="0"/>
              <a:t>o</a:t>
            </a:r>
            <a:r>
              <a:rPr lang="sr-Latn-RS" dirty="0" smtClean="0"/>
              <a:t>tpadne vode, sediment, uzorci zemljišta, hemijske supstance i drugo</a:t>
            </a:r>
          </a:p>
          <a:p>
            <a:r>
              <a:rPr lang="en-US" dirty="0" smtClean="0"/>
              <a:t>E</a:t>
            </a:r>
            <a:r>
              <a:rPr lang="sr-Latn-RS" dirty="0" smtClean="0"/>
              <a:t>ksperimenti se mogu vršiti </a:t>
            </a:r>
          </a:p>
          <a:p>
            <a:pPr lvl="1"/>
            <a:r>
              <a:rPr lang="sr-Latn-RS" i="1" dirty="0" smtClean="0"/>
              <a:t>In situ – </a:t>
            </a:r>
            <a:r>
              <a:rPr lang="sr-Latn-RS" dirty="0" smtClean="0"/>
              <a:t>biomonitoring u prirodnom okruženju</a:t>
            </a:r>
          </a:p>
          <a:p>
            <a:pPr lvl="1"/>
            <a:r>
              <a:rPr lang="sr-Latn-RS" i="1" dirty="0" smtClean="0"/>
              <a:t>Ex situ</a:t>
            </a:r>
            <a:r>
              <a:rPr lang="sr-Latn-RS" dirty="0" smtClean="0"/>
              <a:t> – biomonitoring u kontrolisanim laboratorijskim uslovima</a:t>
            </a:r>
          </a:p>
          <a:p>
            <a:endParaRPr lang="sr-Latn-R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 smtClean="0"/>
              <a:t>In situ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78696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</a:t>
            </a:r>
            <a:r>
              <a:rPr lang="sr-Latn-RS" dirty="0" smtClean="0"/>
              <a:t>irektno u prirodnim uslovima</a:t>
            </a:r>
          </a:p>
          <a:p>
            <a:r>
              <a:rPr lang="en-US" dirty="0" smtClean="0"/>
              <a:t>U</a:t>
            </a:r>
            <a:r>
              <a:rPr lang="sr-Latn-RS" dirty="0" smtClean="0"/>
              <a:t> životnoj sredini dolazi do interakcije kompleksnih ekoloških faktora</a:t>
            </a:r>
          </a:p>
          <a:p>
            <a:r>
              <a:rPr lang="en-US" dirty="0" smtClean="0"/>
              <a:t>T</a:t>
            </a:r>
            <a:r>
              <a:rPr lang="sr-Latn-RS" dirty="0" smtClean="0"/>
              <a:t>eško je razgraničiti efekat pojedinačnih faktora</a:t>
            </a:r>
          </a:p>
          <a:p>
            <a:r>
              <a:rPr lang="en-US" dirty="0" smtClean="0"/>
              <a:t>T</a:t>
            </a:r>
            <a:r>
              <a:rPr lang="sr-Latn-RS" dirty="0" smtClean="0"/>
              <a:t>reba voditi računa pri donošenju zaključaka</a:t>
            </a:r>
            <a:endParaRPr lang="en-US" dirty="0"/>
          </a:p>
        </p:txBody>
      </p:sp>
      <p:pic>
        <p:nvPicPr>
          <p:cNvPr id="4" name="Picture 3" descr="in situ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700808"/>
            <a:ext cx="5257800" cy="40195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 smtClean="0"/>
              <a:t>Ex situ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</a:t>
            </a:r>
            <a:r>
              <a:rPr lang="sr-Latn-RS" dirty="0" smtClean="0"/>
              <a:t> laboratorisjkim kontrolisanim uslovima</a:t>
            </a:r>
          </a:p>
          <a:p>
            <a:r>
              <a:rPr lang="en-US" dirty="0" smtClean="0"/>
              <a:t>M</a:t>
            </a:r>
            <a:r>
              <a:rPr lang="sr-Latn-RS" dirty="0" smtClean="0"/>
              <a:t>oguće je pratiti i kontrolisati više ekoloških faktora</a:t>
            </a:r>
          </a:p>
          <a:p>
            <a:r>
              <a:rPr lang="en-US" dirty="0" smtClean="0"/>
              <a:t>M</a:t>
            </a:r>
            <a:r>
              <a:rPr lang="sr-Latn-RS" dirty="0" smtClean="0"/>
              <a:t>oguće je isključivati i dodavati, menjati uticaj faktora</a:t>
            </a:r>
          </a:p>
          <a:p>
            <a:r>
              <a:rPr lang="en-US" dirty="0" smtClean="0"/>
              <a:t>M</a:t>
            </a:r>
            <a:r>
              <a:rPr lang="sr-Latn-RS" dirty="0" smtClean="0"/>
              <a:t>oguće je analizirati uticaj jedne ili više supstanci poznate koncentracije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Komet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sr-Latn-RS" dirty="0" smtClean="0"/>
              <a:t>orsite se različiti organizmi (oligohete, ribe)</a:t>
            </a:r>
          </a:p>
          <a:p>
            <a:r>
              <a:rPr lang="en-US" dirty="0" smtClean="0"/>
              <a:t>K</a:t>
            </a:r>
            <a:r>
              <a:rPr lang="sr-Latn-RS" dirty="0" smtClean="0"/>
              <a:t>oriste se krvne ćelije i ceolmske ćelije</a:t>
            </a:r>
          </a:p>
          <a:p>
            <a:r>
              <a:rPr lang="en-US" dirty="0" smtClean="0"/>
              <a:t>I</a:t>
            </a:r>
            <a:r>
              <a:rPr lang="sr-Latn-RS" dirty="0" smtClean="0"/>
              <a:t>zražava se kao procenat oštećenja molekula DNK </a:t>
            </a:r>
            <a:r>
              <a:rPr lang="sr-Latn-RS" dirty="0" smtClean="0"/>
              <a:t>a koji se prati uz </a:t>
            </a:r>
            <a:r>
              <a:rPr lang="sr-Latn-RS" dirty="0" smtClean="0"/>
              <a:t>pomoć fluoroscentnog mikroskopa</a:t>
            </a:r>
          </a:p>
          <a:p>
            <a:endParaRPr lang="en-US" dirty="0"/>
          </a:p>
        </p:txBody>
      </p:sp>
      <p:pic>
        <p:nvPicPr>
          <p:cNvPr id="4" name="Picture 3" descr="comet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789040"/>
            <a:ext cx="4328517" cy="29332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1020</Words>
  <Application>Microsoft Office PowerPoint</Application>
  <PresentationFormat>On-screen Show (4:3)</PresentationFormat>
  <Paragraphs>194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Biomarkeri i testovi toksičnosti</vt:lpstr>
      <vt:lpstr>Biomarkeri</vt:lpstr>
      <vt:lpstr>Biomarkeri</vt:lpstr>
      <vt:lpstr>Biomarkeri</vt:lpstr>
      <vt:lpstr>Evropska direktiva o vodama</vt:lpstr>
      <vt:lpstr>Ekotoksikološki testovi</vt:lpstr>
      <vt:lpstr>In situ</vt:lpstr>
      <vt:lpstr>Ex situ</vt:lpstr>
      <vt:lpstr>Komet test</vt:lpstr>
      <vt:lpstr>Testovi toksičnosti</vt:lpstr>
      <vt:lpstr>Slide 11</vt:lpstr>
      <vt:lpstr>Tipovi testova</vt:lpstr>
      <vt:lpstr>Osobine koje mora da zadovoljava test organizam</vt:lpstr>
      <vt:lpstr>Paramecium test</vt:lpstr>
      <vt:lpstr>Tubifeks test</vt:lpstr>
      <vt:lpstr>Dafnia test</vt:lpstr>
      <vt:lpstr>Azelus test</vt:lpstr>
      <vt:lpstr>Gupi test</vt:lpstr>
      <vt:lpstr>Pastramka test </vt:lpstr>
      <vt:lpstr>Ankistrodezmus test</vt:lpstr>
      <vt:lpstr>Formidium test</vt:lpstr>
      <vt:lpstr>Test klijavosti</vt:lpstr>
      <vt:lpstr>Lepidium test</vt:lpstr>
      <vt:lpstr>Alium test</vt:lpstr>
      <vt:lpstr>Sistem toksičnosti</vt:lpstr>
      <vt:lpstr>Limnotoksičnost</vt:lpstr>
      <vt:lpstr>Sistem toksičnosti:</vt:lpstr>
      <vt:lpstr>Lepidium test</vt:lpstr>
      <vt:lpstr>Postupak – 1.</vt:lpstr>
      <vt:lpstr>Postupak – 2.</vt:lpstr>
      <vt:lpstr>Postupak – 3.</vt:lpstr>
      <vt:lpstr>Postupak – 4.</vt:lpstr>
      <vt:lpstr>Postupak – 5.</vt:lpstr>
      <vt:lpstr>Postupak – 6.</vt:lpstr>
      <vt:lpstr>Postupak – 7.</vt:lpstr>
      <vt:lpstr>Postupak – 8.</vt:lpstr>
      <vt:lpstr>Postupak – 9.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Biomarkeri</dc:title>
  <dc:creator>Vojislav</dc:creator>
  <cp:lastModifiedBy>Vojislav</cp:lastModifiedBy>
  <cp:revision>39</cp:revision>
  <dcterms:created xsi:type="dcterms:W3CDTF">2016-05-01T07:22:52Z</dcterms:created>
  <dcterms:modified xsi:type="dcterms:W3CDTF">2016-05-15T08:05:51Z</dcterms:modified>
</cp:coreProperties>
</file>